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9" r:id="rId4"/>
    <p:sldMasterId id="2147483799" r:id="rId5"/>
    <p:sldMasterId id="2147483707" r:id="rId6"/>
  </p:sldMasterIdLst>
  <p:notesMasterIdLst>
    <p:notesMasterId r:id="rId13"/>
  </p:notesMasterIdLst>
  <p:handoutMasterIdLst>
    <p:handoutMasterId r:id="rId14"/>
  </p:handoutMasterIdLst>
  <p:sldIdLst>
    <p:sldId id="257" r:id="rId7"/>
    <p:sldId id="2147483370" r:id="rId8"/>
    <p:sldId id="2147483372" r:id="rId9"/>
    <p:sldId id="2147483354" r:id="rId10"/>
    <p:sldId id="2147483374" r:id="rId11"/>
    <p:sldId id="2147483375" r:id="rId12"/>
  </p:sldIdLst>
  <p:sldSz cx="12192000" cy="6858000"/>
  <p:notesSz cx="6797675" cy="9926638"/>
  <p:embeddedFontLst>
    <p:embeddedFont>
      <p:font typeface="Verdana" panose="020B0604030504040204" pitchFamily="34" charset="0"/>
      <p:regular r:id="rId15"/>
      <p:bold r:id="rId15"/>
      <p:italic r:id="rId15"/>
      <p:boldItalic r:id="rId15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37CDC2-223B-46B0-8F2A-D9DE7011D0F2}">
          <p14:sldIdLst>
            <p14:sldId id="257"/>
            <p14:sldId id="2147483370"/>
            <p14:sldId id="2147483372"/>
            <p14:sldId id="2147483354"/>
            <p14:sldId id="2147483374"/>
            <p14:sldId id="2147483375"/>
          </p14:sldIdLst>
        </p14:section>
        <p14:section name="Untitled Section" id="{09EA80F6-65C6-4940-8DC3-511A5F49B3E9}">
          <p14:sldIdLst/>
        </p14:section>
      </p14:sectionLst>
    </p:ext>
    <p:ext uri="{EFAFB233-063F-42B5-8137-9DF3F51BA10A}">
      <p15:sldGuideLst xmlns:p15="http://schemas.microsoft.com/office/powerpoint/2012/main">
        <p15:guide id="3" pos="7242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pos="3613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C3C3B"/>
    <a:srgbClr val="EF779B"/>
    <a:srgbClr val="141414"/>
    <a:srgbClr val="00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992" y="1068"/>
      </p:cViewPr>
      <p:guideLst>
        <p:guide pos="7242"/>
        <p:guide pos="3840"/>
        <p:guide pos="4067"/>
        <p:guide pos="361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font" Target="NUL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no Tuominen" userId="7c3ebd80-ac40-492e-ae77-0fb703514f78" providerId="ADAL" clId="{316F755F-3402-4841-B19C-F15FB77A47FC}"/>
    <pc:docChg chg="delSld modSld modSection">
      <pc:chgData name="Rauno Tuominen" userId="7c3ebd80-ac40-492e-ae77-0fb703514f78" providerId="ADAL" clId="{316F755F-3402-4841-B19C-F15FB77A47FC}" dt="2026-06-16T08:42:04.613" v="492" actId="47"/>
      <pc:docMkLst>
        <pc:docMk/>
      </pc:docMkLst>
      <pc:sldChg chg="del">
        <pc:chgData name="Rauno Tuominen" userId="7c3ebd80-ac40-492e-ae77-0fb703514f78" providerId="ADAL" clId="{316F755F-3402-4841-B19C-F15FB77A47FC}" dt="2026-06-16T08:41:40.980" v="475" actId="47"/>
        <pc:sldMkLst>
          <pc:docMk/>
          <pc:sldMk cId="1479472040" sldId="256"/>
        </pc:sldMkLst>
      </pc:sldChg>
      <pc:sldChg chg="modSp mod">
        <pc:chgData name="Rauno Tuominen" userId="7c3ebd80-ac40-492e-ae77-0fb703514f78" providerId="ADAL" clId="{316F755F-3402-4841-B19C-F15FB77A47FC}" dt="2026-06-16T08:37:02.665" v="51" actId="6549"/>
        <pc:sldMkLst>
          <pc:docMk/>
          <pc:sldMk cId="2834680869" sldId="257"/>
        </pc:sldMkLst>
        <pc:spChg chg="mod">
          <ac:chgData name="Rauno Tuominen" userId="7c3ebd80-ac40-492e-ae77-0fb703514f78" providerId="ADAL" clId="{316F755F-3402-4841-B19C-F15FB77A47FC}" dt="2026-06-16T08:37:02.665" v="51" actId="6549"/>
          <ac:spMkLst>
            <pc:docMk/>
            <pc:sldMk cId="2834680869" sldId="257"/>
            <ac:spMk id="3" creationId="{FE14DC39-B54D-5040-8E26-495BABD3DB15}"/>
          </ac:spMkLst>
        </pc:spChg>
        <pc:spChg chg="mod">
          <ac:chgData name="Rauno Tuominen" userId="7c3ebd80-ac40-492e-ae77-0fb703514f78" providerId="ADAL" clId="{316F755F-3402-4841-B19C-F15FB77A47FC}" dt="2026-06-16T08:36:46.341" v="24" actId="6549"/>
          <ac:spMkLst>
            <pc:docMk/>
            <pc:sldMk cId="2834680869" sldId="257"/>
            <ac:spMk id="4" creationId="{A160D95C-C9D4-1D4F-8D4C-7CA2BBA34DF5}"/>
          </ac:spMkLst>
        </pc:spChg>
      </pc:sldChg>
      <pc:sldChg chg="del">
        <pc:chgData name="Rauno Tuominen" userId="7c3ebd80-ac40-492e-ae77-0fb703514f78" providerId="ADAL" clId="{316F755F-3402-4841-B19C-F15FB77A47FC}" dt="2026-06-16T08:41:43.941" v="477" actId="47"/>
        <pc:sldMkLst>
          <pc:docMk/>
          <pc:sldMk cId="2775442482" sldId="258"/>
        </pc:sldMkLst>
      </pc:sldChg>
      <pc:sldChg chg="del">
        <pc:chgData name="Rauno Tuominen" userId="7c3ebd80-ac40-492e-ae77-0fb703514f78" providerId="ADAL" clId="{316F755F-3402-4841-B19C-F15FB77A47FC}" dt="2026-06-16T08:41:45.714" v="478" actId="47"/>
        <pc:sldMkLst>
          <pc:docMk/>
          <pc:sldMk cId="2044142827" sldId="259"/>
        </pc:sldMkLst>
      </pc:sldChg>
      <pc:sldChg chg="del">
        <pc:chgData name="Rauno Tuominen" userId="7c3ebd80-ac40-492e-ae77-0fb703514f78" providerId="ADAL" clId="{316F755F-3402-4841-B19C-F15FB77A47FC}" dt="2026-06-16T08:37:06.227" v="52" actId="47"/>
        <pc:sldMkLst>
          <pc:docMk/>
          <pc:sldMk cId="3367626967" sldId="2147483322"/>
        </pc:sldMkLst>
      </pc:sldChg>
      <pc:sldChg chg="del">
        <pc:chgData name="Rauno Tuominen" userId="7c3ebd80-ac40-492e-ae77-0fb703514f78" providerId="ADAL" clId="{316F755F-3402-4841-B19C-F15FB77A47FC}" dt="2026-06-16T08:37:07.415" v="53" actId="47"/>
        <pc:sldMkLst>
          <pc:docMk/>
          <pc:sldMk cId="346259304" sldId="2147483327"/>
        </pc:sldMkLst>
      </pc:sldChg>
      <pc:sldChg chg="del">
        <pc:chgData name="Rauno Tuominen" userId="7c3ebd80-ac40-492e-ae77-0fb703514f78" providerId="ADAL" clId="{316F755F-3402-4841-B19C-F15FB77A47FC}" dt="2026-06-16T08:37:08.561" v="54" actId="47"/>
        <pc:sldMkLst>
          <pc:docMk/>
          <pc:sldMk cId="142562710" sldId="2147483347"/>
        </pc:sldMkLst>
      </pc:sldChg>
      <pc:sldChg chg="del">
        <pc:chgData name="Rauno Tuominen" userId="7c3ebd80-ac40-492e-ae77-0fb703514f78" providerId="ADAL" clId="{316F755F-3402-4841-B19C-F15FB77A47FC}" dt="2026-06-16T08:41:09.389" v="428" actId="47"/>
        <pc:sldMkLst>
          <pc:docMk/>
          <pc:sldMk cId="241475451" sldId="2147483353"/>
        </pc:sldMkLst>
      </pc:sldChg>
      <pc:sldChg chg="modSp mod">
        <pc:chgData name="Rauno Tuominen" userId="7c3ebd80-ac40-492e-ae77-0fb703514f78" providerId="ADAL" clId="{316F755F-3402-4841-B19C-F15FB77A47FC}" dt="2026-06-16T08:41:32.695" v="474" actId="5793"/>
        <pc:sldMkLst>
          <pc:docMk/>
          <pc:sldMk cId="805185094" sldId="2147483354"/>
        </pc:sldMkLst>
        <pc:spChg chg="mod">
          <ac:chgData name="Rauno Tuominen" userId="7c3ebd80-ac40-492e-ae77-0fb703514f78" providerId="ADAL" clId="{316F755F-3402-4841-B19C-F15FB77A47FC}" dt="2026-06-16T08:41:32.695" v="474" actId="5793"/>
          <ac:spMkLst>
            <pc:docMk/>
            <pc:sldMk cId="805185094" sldId="2147483354"/>
            <ac:spMk id="3" creationId="{640D707C-C879-205F-4024-87C03F1D567B}"/>
          </ac:spMkLst>
        </pc:spChg>
      </pc:sldChg>
      <pc:sldChg chg="del">
        <pc:chgData name="Rauno Tuominen" userId="7c3ebd80-ac40-492e-ae77-0fb703514f78" providerId="ADAL" clId="{316F755F-3402-4841-B19C-F15FB77A47FC}" dt="2026-06-16T08:41:47.999" v="479" actId="47"/>
        <pc:sldMkLst>
          <pc:docMk/>
          <pc:sldMk cId="162602295" sldId="2147483356"/>
        </pc:sldMkLst>
      </pc:sldChg>
      <pc:sldChg chg="del">
        <pc:chgData name="Rauno Tuominen" userId="7c3ebd80-ac40-492e-ae77-0fb703514f78" providerId="ADAL" clId="{316F755F-3402-4841-B19C-F15FB77A47FC}" dt="2026-06-16T08:42:00.071" v="488" actId="47"/>
        <pc:sldMkLst>
          <pc:docMk/>
          <pc:sldMk cId="3200483693" sldId="2147483357"/>
        </pc:sldMkLst>
      </pc:sldChg>
      <pc:sldChg chg="del">
        <pc:chgData name="Rauno Tuominen" userId="7c3ebd80-ac40-492e-ae77-0fb703514f78" providerId="ADAL" clId="{316F755F-3402-4841-B19C-F15FB77A47FC}" dt="2026-06-16T08:42:01.281" v="489" actId="47"/>
        <pc:sldMkLst>
          <pc:docMk/>
          <pc:sldMk cId="2413838778" sldId="2147483358"/>
        </pc:sldMkLst>
      </pc:sldChg>
      <pc:sldChg chg="del">
        <pc:chgData name="Rauno Tuominen" userId="7c3ebd80-ac40-492e-ae77-0fb703514f78" providerId="ADAL" clId="{316F755F-3402-4841-B19C-F15FB77A47FC}" dt="2026-06-16T08:41:42.335" v="476" actId="47"/>
        <pc:sldMkLst>
          <pc:docMk/>
          <pc:sldMk cId="3117103307" sldId="2147483359"/>
        </pc:sldMkLst>
      </pc:sldChg>
      <pc:sldChg chg="del">
        <pc:chgData name="Rauno Tuominen" userId="7c3ebd80-ac40-492e-ae77-0fb703514f78" providerId="ADAL" clId="{316F755F-3402-4841-B19C-F15FB77A47FC}" dt="2026-06-16T08:41:49.057" v="480" actId="47"/>
        <pc:sldMkLst>
          <pc:docMk/>
          <pc:sldMk cId="1760379104" sldId="2147483360"/>
        </pc:sldMkLst>
      </pc:sldChg>
      <pc:sldChg chg="del">
        <pc:chgData name="Rauno Tuominen" userId="7c3ebd80-ac40-492e-ae77-0fb703514f78" providerId="ADAL" clId="{316F755F-3402-4841-B19C-F15FB77A47FC}" dt="2026-06-16T08:41:50.820" v="481" actId="47"/>
        <pc:sldMkLst>
          <pc:docMk/>
          <pc:sldMk cId="3997284469" sldId="2147483361"/>
        </pc:sldMkLst>
      </pc:sldChg>
      <pc:sldChg chg="del">
        <pc:chgData name="Rauno Tuominen" userId="7c3ebd80-ac40-492e-ae77-0fb703514f78" providerId="ADAL" clId="{316F755F-3402-4841-B19C-F15FB77A47FC}" dt="2026-06-16T08:41:52.080" v="482" actId="47"/>
        <pc:sldMkLst>
          <pc:docMk/>
          <pc:sldMk cId="2755634705" sldId="2147483362"/>
        </pc:sldMkLst>
      </pc:sldChg>
      <pc:sldChg chg="del">
        <pc:chgData name="Rauno Tuominen" userId="7c3ebd80-ac40-492e-ae77-0fb703514f78" providerId="ADAL" clId="{316F755F-3402-4841-B19C-F15FB77A47FC}" dt="2026-06-16T08:41:53.194" v="483" actId="47"/>
        <pc:sldMkLst>
          <pc:docMk/>
          <pc:sldMk cId="1353100006" sldId="2147483363"/>
        </pc:sldMkLst>
      </pc:sldChg>
      <pc:sldChg chg="del">
        <pc:chgData name="Rauno Tuominen" userId="7c3ebd80-ac40-492e-ae77-0fb703514f78" providerId="ADAL" clId="{316F755F-3402-4841-B19C-F15FB77A47FC}" dt="2026-06-16T08:41:54.691" v="484" actId="47"/>
        <pc:sldMkLst>
          <pc:docMk/>
          <pc:sldMk cId="1189089330" sldId="2147483364"/>
        </pc:sldMkLst>
      </pc:sldChg>
      <pc:sldChg chg="del">
        <pc:chgData name="Rauno Tuominen" userId="7c3ebd80-ac40-492e-ae77-0fb703514f78" providerId="ADAL" clId="{316F755F-3402-4841-B19C-F15FB77A47FC}" dt="2026-06-16T08:41:57.653" v="486" actId="47"/>
        <pc:sldMkLst>
          <pc:docMk/>
          <pc:sldMk cId="856528830" sldId="2147483365"/>
        </pc:sldMkLst>
      </pc:sldChg>
      <pc:sldChg chg="del">
        <pc:chgData name="Rauno Tuominen" userId="7c3ebd80-ac40-492e-ae77-0fb703514f78" providerId="ADAL" clId="{316F755F-3402-4841-B19C-F15FB77A47FC}" dt="2026-06-16T08:41:56.136" v="485" actId="47"/>
        <pc:sldMkLst>
          <pc:docMk/>
          <pc:sldMk cId="3443532129" sldId="2147483366"/>
        </pc:sldMkLst>
      </pc:sldChg>
      <pc:sldChg chg="del">
        <pc:chgData name="Rauno Tuominen" userId="7c3ebd80-ac40-492e-ae77-0fb703514f78" providerId="ADAL" clId="{316F755F-3402-4841-B19C-F15FB77A47FC}" dt="2026-06-16T08:41:59.052" v="487" actId="47"/>
        <pc:sldMkLst>
          <pc:docMk/>
          <pc:sldMk cId="1736054954" sldId="2147483367"/>
        </pc:sldMkLst>
      </pc:sldChg>
      <pc:sldChg chg="del">
        <pc:chgData name="Rauno Tuominen" userId="7c3ebd80-ac40-492e-ae77-0fb703514f78" providerId="ADAL" clId="{316F755F-3402-4841-B19C-F15FB77A47FC}" dt="2026-06-16T08:42:02.428" v="490" actId="47"/>
        <pc:sldMkLst>
          <pc:docMk/>
          <pc:sldMk cId="1162699667" sldId="2147483368"/>
        </pc:sldMkLst>
      </pc:sldChg>
      <pc:sldChg chg="del">
        <pc:chgData name="Rauno Tuominen" userId="7c3ebd80-ac40-492e-ae77-0fb703514f78" providerId="ADAL" clId="{316F755F-3402-4841-B19C-F15FB77A47FC}" dt="2026-06-16T08:42:03.427" v="491" actId="47"/>
        <pc:sldMkLst>
          <pc:docMk/>
          <pc:sldMk cId="618476742" sldId="2147483369"/>
        </pc:sldMkLst>
      </pc:sldChg>
      <pc:sldChg chg="modSp mod">
        <pc:chgData name="Rauno Tuominen" userId="7c3ebd80-ac40-492e-ae77-0fb703514f78" providerId="ADAL" clId="{316F755F-3402-4841-B19C-F15FB77A47FC}" dt="2026-06-16T08:41:02.421" v="427" actId="20577"/>
        <pc:sldMkLst>
          <pc:docMk/>
          <pc:sldMk cId="875349801" sldId="2147483370"/>
        </pc:sldMkLst>
        <pc:spChg chg="mod">
          <ac:chgData name="Rauno Tuominen" userId="7c3ebd80-ac40-492e-ae77-0fb703514f78" providerId="ADAL" clId="{316F755F-3402-4841-B19C-F15FB77A47FC}" dt="2026-06-16T08:37:28.856" v="80" actId="6549"/>
          <ac:spMkLst>
            <pc:docMk/>
            <pc:sldMk cId="875349801" sldId="2147483370"/>
            <ac:spMk id="2" creationId="{EDF1EE42-FC46-DAEB-4927-45526E23CBCA}"/>
          </ac:spMkLst>
        </pc:spChg>
        <pc:spChg chg="mod">
          <ac:chgData name="Rauno Tuominen" userId="7c3ebd80-ac40-492e-ae77-0fb703514f78" providerId="ADAL" clId="{316F755F-3402-4841-B19C-F15FB77A47FC}" dt="2026-06-16T08:41:02.421" v="427" actId="20577"/>
          <ac:spMkLst>
            <pc:docMk/>
            <pc:sldMk cId="875349801" sldId="2147483370"/>
            <ac:spMk id="3" creationId="{7BE8A02B-EFB4-29D3-73DE-8408CA1D04A9}"/>
          </ac:spMkLst>
        </pc:spChg>
      </pc:sldChg>
      <pc:sldChg chg="del">
        <pc:chgData name="Rauno Tuominen" userId="7c3ebd80-ac40-492e-ae77-0fb703514f78" providerId="ADAL" clId="{316F755F-3402-4841-B19C-F15FB77A47FC}" dt="2026-06-16T08:42:04.613" v="492" actId="47"/>
        <pc:sldMkLst>
          <pc:docMk/>
          <pc:sldMk cId="3923637241" sldId="2147483373"/>
        </pc:sldMkLst>
      </pc:sldChg>
      <pc:sldMasterChg chg="delSldLayout">
        <pc:chgData name="Rauno Tuominen" userId="7c3ebd80-ac40-492e-ae77-0fb703514f78" providerId="ADAL" clId="{316F755F-3402-4841-B19C-F15FB77A47FC}" dt="2026-06-16T08:41:45.714" v="478" actId="47"/>
        <pc:sldMasterMkLst>
          <pc:docMk/>
          <pc:sldMasterMk cId="999771614" sldId="2147483739"/>
        </pc:sldMasterMkLst>
        <pc:sldLayoutChg chg="del">
          <pc:chgData name="Rauno Tuominen" userId="7c3ebd80-ac40-492e-ae77-0fb703514f78" providerId="ADAL" clId="{316F755F-3402-4841-B19C-F15FB77A47FC}" dt="2026-06-16T08:41:45.714" v="478" actId="47"/>
          <pc:sldLayoutMkLst>
            <pc:docMk/>
            <pc:sldMasterMk cId="999771614" sldId="2147483739"/>
            <pc:sldLayoutMk cId="2607899882" sldId="214748384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96DB72-2A74-D748-BB37-48C7E55A6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DD882-C326-8F41-AECF-3B40FB9BF5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FA33A2F4-BE2A-3C4F-BE23-EE19E4B58BB9}" type="datetimeFigureOut">
              <a:rPr lang="en-FI"/>
              <a:t>06/16/2026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3A2D2-A349-6E4D-9053-AAD00B9363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862AF-4C9C-3E45-8ED3-30E094C9FE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3688E21E-19BB-AE46-9456-2B0630E12FB7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71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D0EDCF11-CD93-2249-A089-E59C430D7078}" type="datetimeFigureOut">
              <a:rPr lang="fi-FI" smtClean="0"/>
              <a:t>16.6.2026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656306D6-1D41-6E4E-9CB0-025EED4321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14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06D6-1D41-6E4E-9CB0-025EED4321E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92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grafi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fiikallinen taustakuva">
            <a:extLst>
              <a:ext uri="{FF2B5EF4-FFF2-40B4-BE49-F238E27FC236}">
                <a16:creationId xmlns:a16="http://schemas.microsoft.com/office/drawing/2014/main" id="{85A61CBA-CBF0-DB4D-BADC-197B54A85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926F8A-13E9-BB45-896D-6AB7B4F13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98BA70E-C9B0-AE40-A5FD-5591D24F4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9C10-C0D7-BA4B-9CF5-2B8D37AE9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6"/>
            <a:ext cx="6055269" cy="172878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6806AB-3AD4-D140-B032-DDBBF110F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681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Sat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Kaksi hymyilevää Sitowisen työntekijää.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DE3396-931D-7F4C-944F-F7765D8D2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C95A62-0C53-D047-8348-814F98577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10FF-66F3-8241-B2E9-E8B021E0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DDAD-EF3A-F54C-ABEC-BCAB76E4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69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66E646-84C8-0049-92A0-AD0DE7948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496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Nii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F7015E-7BEB-A54B-9743-C131C88E2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B947FF9-55F2-F349-8F20-3EC0E5096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10FF-66F3-8241-B2E9-E8B021E0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DDAD-EF3A-F54C-ABEC-BCAB76E4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6E3889-E230-1549-A3EF-9D369E2AE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64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Kupar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690AC4-82A7-3046-A64A-9BEB4EF9F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93739E-FB4E-4C45-A945-41F371B9F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6349D98-8049-6D4A-B3BC-AB4DEDF63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24FE3D-96F0-8649-8957-0D85A4D86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E46913-351D-4648-BAFC-1267D7BBE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43747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Graniit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679087-D477-0D4B-89EA-22DEC8D9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48306E-F91E-2D4E-87DF-F6314A1C3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10FF-66F3-8241-B2E9-E8B021E0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DDAD-EF3A-F54C-ABEC-BCAB76E4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921035-4AA4-E44D-9696-439B74350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7329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Granii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F4A13F-DF8D-894A-B3A6-572E90CEF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29B3D9-01C7-0B40-8451-D6A50F9FA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66E88E-0C2E-C64D-8CEF-1F82AF61E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3A7D3A-D696-F840-ABD5-43481942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77639C-473B-FE45-8464-EEDA63AB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283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+ kaksi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AEFCEBE8-09EB-984D-B9A4-0A57741E4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A7414B-005F-A54E-9668-E2FB9D46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err="1"/>
              <a:t>Toimintasuunnitelma</a:t>
            </a:r>
            <a:r>
              <a:rPr lang="fr-FR"/>
              <a:t> 2026 - [Segment / </a:t>
            </a:r>
            <a:r>
              <a:rPr lang="fr-FR" err="1"/>
              <a:t>Toimiala</a:t>
            </a:r>
            <a:r>
              <a:rPr lang="fr-FR"/>
              <a:t>]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224582-5254-D84A-AFF2-B61590C8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3328AB-3A10-4481-8D92-3B88D00A3DFE}" type="datetime1">
              <a:rPr lang="LID4096" smtClean="0"/>
              <a:t>06/16/2026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1128940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C26011-695E-F348-BD7A-7E4B980F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rtl="0"/>
            <a:fld id="{2305078A-4B70-0E47-AF3A-741AF7EDDFA5}" type="slidenum">
              <a:rPr lang="en-FI" smtClean="0"/>
              <a:pPr algn="l" rtl="0"/>
              <a:t>‹#›</a:t>
            </a:fld>
            <a:endParaRPr lang="en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C2D779-0CA7-3D4B-A1CC-23501D6D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01931"/>
            <a:ext cx="5300669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290DD3B-0ED8-BF4B-8B5E-5BCD6C8F48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7755" y="1901931"/>
            <a:ext cx="5300669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3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AEFCEBE8-09EB-984D-B9A4-0A57741E4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A7414B-005F-A54E-9668-E2FB9D46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/ Classification: (Public/Internal/Restricted/Classified)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224582-5254-D84A-AFF2-B61590C8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23.10.2025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3A31-000C-D64C-87E3-C12E1AFB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54071" y="1899449"/>
            <a:ext cx="6868290" cy="41328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Insert Chart / Smart Art here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8B06F6-E321-7A4C-96BB-067EE7CD6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022" y="1899449"/>
            <a:ext cx="3732212" cy="4132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1128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C26011-695E-F348-BD7A-7E4B980F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560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t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1EF56B8F-F860-7D48-9417-5A02214C2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5230981-BB49-B64B-A16B-62FA79B0B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9814EDE-E58E-B948-A548-6B6C99C899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16627" y="475192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76994D7-1BE8-4649-965B-8695F952C0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16626" y="391782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0AF1AE2-612A-5E4E-9136-97A9C67A9F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6248" y="475192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2A2CD03-40CE-544F-A0E6-958DAFA209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6247" y="391782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D14F62F-A8C5-DD4B-B3F3-C7B08091B6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31806" y="475192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E44D583-C184-384A-AE5D-D249BD4C50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31805" y="391782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B0E94-2AC8-4844-A823-0F548C918A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05175" y="475192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C3DFB8F-B5AA-9645-A2A4-1E980DFAEE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05174" y="391782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CDBB7BC-2C02-164D-9D4C-AFFF774982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6627" y="321699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CA2425C-60A8-5B48-96EE-65895BB064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16626" y="238289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8DC4E4-2E67-6D4F-9423-6490BEB39321}"/>
              </a:ext>
            </a:extLst>
          </p:cNvPr>
          <p:cNvCxnSpPr/>
          <p:nvPr userDrawn="1"/>
        </p:nvCxnSpPr>
        <p:spPr>
          <a:xfrm>
            <a:off x="8508332" y="2232295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CA913F8-8270-B94D-8EF7-5570A49DB2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6248" y="321699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58D8D3-EBCA-5A48-80F1-DF346DEAAD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6247" y="238289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DE4143-277B-B64F-A435-FED83E4AE1D3}"/>
              </a:ext>
            </a:extLst>
          </p:cNvPr>
          <p:cNvCxnSpPr/>
          <p:nvPr userDrawn="1"/>
        </p:nvCxnSpPr>
        <p:spPr>
          <a:xfrm>
            <a:off x="6089985" y="2232295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DB46CC-4BCC-AB41-9C2E-45D8C1CFEA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1806" y="321699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BC1CB7-1B22-CA4A-9461-5C093257E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31805" y="238289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B32F31-BAA3-6B4A-80AB-24F2A346D652}"/>
              </a:ext>
            </a:extLst>
          </p:cNvPr>
          <p:cNvCxnSpPr/>
          <p:nvPr userDrawn="1"/>
        </p:nvCxnSpPr>
        <p:spPr>
          <a:xfrm>
            <a:off x="3563353" y="2232295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883907-95B1-D84A-8757-77E9BB682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5175" y="321699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830B7E-A22B-D84B-96C2-E4CFA38AD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05174" y="238289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28" name="Title 41">
            <a:extLst>
              <a:ext uri="{FF2B5EF4-FFF2-40B4-BE49-F238E27FC236}">
                <a16:creationId xmlns:a16="http://schemas.microsoft.com/office/drawing/2014/main" id="{E3E5AEAA-C059-7647-8449-9DE193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0" y="665136"/>
            <a:ext cx="10440000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6A81869D-3E24-AF43-BAAB-F94CED14B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6458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D9BD3BC-D605-944C-A631-96ADBD89C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341DD7D-5687-EB49-9129-1651AEC88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D14F62F-A8C5-DD4B-B3F3-C7B08091B6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6594" y="474906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E44D583-C184-384A-AE5D-D249BD4C50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16593" y="391496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14DBB38F-5DB1-BB4E-AABA-64E68FF6B25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90228" y="3914578"/>
            <a:ext cx="1159214" cy="1175377"/>
          </a:xfrm>
        </p:spPr>
        <p:txBody>
          <a:bodyPr>
            <a:noAutofit/>
          </a:bodyPr>
          <a:lstStyle/>
          <a:p>
            <a:r>
              <a:rPr lang="fi-FI"/>
              <a:t>Lisää ikoni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B0E94-2AC8-4844-A823-0F548C918A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2219" y="474906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C3DFB8F-B5AA-9645-A2A4-1E980DFAEE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32218" y="391496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5C360F-9DBE-9646-B9B8-FA9EE1E5015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69392" y="3914578"/>
            <a:ext cx="1159214" cy="1175377"/>
          </a:xfrm>
        </p:spPr>
        <p:txBody>
          <a:bodyPr>
            <a:noAutofit/>
          </a:bodyPr>
          <a:lstStyle/>
          <a:p>
            <a:r>
              <a:rPr lang="fi-FI"/>
              <a:t>Lisää ikoni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B32F31-BAA3-6B4A-80AB-24F2A346D652}"/>
              </a:ext>
            </a:extLst>
          </p:cNvPr>
          <p:cNvCxnSpPr/>
          <p:nvPr userDrawn="1"/>
        </p:nvCxnSpPr>
        <p:spPr>
          <a:xfrm>
            <a:off x="6090397" y="2229435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DB46CC-4BCC-AB41-9C2E-45D8C1CFEA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16594" y="321413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BC1CB7-1B22-CA4A-9461-5C093257E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16593" y="238003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3DAFC6C-AC80-224F-9966-975FA7B91D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490228" y="2402563"/>
            <a:ext cx="1159214" cy="1175377"/>
          </a:xfrm>
        </p:spPr>
        <p:txBody>
          <a:bodyPr>
            <a:noAutofit/>
          </a:bodyPr>
          <a:lstStyle/>
          <a:p>
            <a:r>
              <a:rPr lang="fi-FI"/>
              <a:t>Lisää ikoni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883907-95B1-D84A-8757-77E9BB682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2219" y="321413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830B7E-A22B-D84B-96C2-E4CFA38AD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2218" y="238003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32AF8B1-4D65-3F4A-93E6-13BDD1A873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569392" y="2402563"/>
            <a:ext cx="1159214" cy="1175377"/>
          </a:xfrm>
        </p:spPr>
        <p:txBody>
          <a:bodyPr>
            <a:noAutofit/>
          </a:bodyPr>
          <a:lstStyle/>
          <a:p>
            <a:r>
              <a:rPr lang="fi-FI"/>
              <a:t>Lisää ikoni</a:t>
            </a:r>
          </a:p>
        </p:txBody>
      </p:sp>
      <p:sp>
        <p:nvSpPr>
          <p:cNvPr id="28" name="Title 41">
            <a:extLst>
              <a:ext uri="{FF2B5EF4-FFF2-40B4-BE49-F238E27FC236}">
                <a16:creationId xmlns:a16="http://schemas.microsoft.com/office/drawing/2014/main" id="{E3E5AEAA-C059-7647-8449-9DE193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0" y="665136"/>
            <a:ext cx="10440000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0C64722-B988-E34F-BF08-897F6A6DB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654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CB7483-78B4-A741-84FA-2B6A01989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B700430-9E29-4742-9B6D-6BA32ED2E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DB46CC-4BCC-AB41-9C2E-45D8C1CFEA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07352" y="4100233"/>
            <a:ext cx="1785200" cy="492443"/>
          </a:xfrm>
          <a:noFill/>
        </p:spPr>
        <p:txBody>
          <a:bodyPr wrap="square" rtlCol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BC1CB7-1B22-CA4A-9461-5C093257E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6703" y="2720934"/>
            <a:ext cx="2186496" cy="1198277"/>
          </a:xfrm>
        </p:spPr>
        <p:txBody>
          <a:bodyPr wrap="none" anchor="b" anchorCtr="0">
            <a:spAutoFit/>
          </a:bodyPr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6827E2-EDE5-924A-9400-5B8A162FBC36}"/>
              </a:ext>
            </a:extLst>
          </p:cNvPr>
          <p:cNvCxnSpPr/>
          <p:nvPr userDrawn="1"/>
        </p:nvCxnSpPr>
        <p:spPr>
          <a:xfrm>
            <a:off x="6089276" y="2228929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883907-95B1-D84A-8757-77E9BB682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8368" y="4100233"/>
            <a:ext cx="1785200" cy="492443"/>
          </a:xfrm>
          <a:noFill/>
        </p:spPr>
        <p:txBody>
          <a:bodyPr wrap="square" rtlCol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830B7E-A22B-D84B-96C2-E4CFA38AD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7719" y="2720934"/>
            <a:ext cx="2186496" cy="1198277"/>
          </a:xfrm>
        </p:spPr>
        <p:txBody>
          <a:bodyPr wrap="none" anchor="b" anchorCtr="0">
            <a:spAutoFit/>
          </a:bodyPr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/>
              <a:t>0000</a:t>
            </a:r>
            <a:endParaRPr lang="fi-FI"/>
          </a:p>
        </p:txBody>
      </p:sp>
      <p:sp>
        <p:nvSpPr>
          <p:cNvPr id="28" name="Title 41">
            <a:extLst>
              <a:ext uri="{FF2B5EF4-FFF2-40B4-BE49-F238E27FC236}">
                <a16:creationId xmlns:a16="http://schemas.microsoft.com/office/drawing/2014/main" id="{E3E5AEAA-C059-7647-8449-9DE193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10440000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9E714D-6AAB-B64D-BC5B-8C2E6F231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859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kiertotalouteen viittaavaa grafiikkaa kuten datavirtoja ja rakennusten ääriviivoja.">
            <a:extLst>
              <a:ext uri="{FF2B5EF4-FFF2-40B4-BE49-F238E27FC236}">
                <a16:creationId xmlns:a16="http://schemas.microsoft.com/office/drawing/2014/main" id="{37A52BE0-FABB-1B40-9C84-842AEAA33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314"/>
            <a:ext cx="12192000" cy="686462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0DEC94-8B65-EE4E-BEB8-F7A6633CF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345F2BAA-4D09-E642-AD4A-8F534675F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B0B9E3E-172F-D845-8CA4-5AE5D9D63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878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700F62-AFA1-534E-A4C9-6F7141086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943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, K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455767E-1750-644E-8E16-08C810053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A6D7AC-A7D5-9B4C-9AB6-725705BF2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174AC20-31E7-874B-BBF5-F617DB7CE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1" y="1923862"/>
            <a:ext cx="7919555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28" name="Title 41">
            <a:extLst>
              <a:ext uri="{FF2B5EF4-FFF2-40B4-BE49-F238E27FC236}">
                <a16:creationId xmlns:a16="http://schemas.microsoft.com/office/drawing/2014/main" id="{E3E5AEAA-C059-7647-8449-9DE193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7919555" cy="1080000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422797-4F2B-1F4B-8EE1-F20979235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748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, Kupar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6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5866B0-2F0D-8246-98D5-ACEA23B4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8A1B9E4-CCCC-D54A-9A89-248F9FF32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C8F9E92D-B9FA-7044-BA7B-35FBF86C3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1" y="1923862"/>
            <a:ext cx="7919555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66967E65-4086-844F-B3C0-AA983E3D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7919555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0D7006-E4CC-0B4C-8893-6463BA1EE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000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, Graniitt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6F480-0E28-7945-9A3B-431AD60CA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A1F7057-02BB-F045-A7AD-29C06ECBE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1AE23AF-FC06-284A-B39C-FB774F82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1" y="1919578"/>
            <a:ext cx="7919555" cy="427328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C2C374A6-00A7-BC48-BA9D-9AE45A07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7919555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7E527D-2818-D24D-A856-1DF8E6A0D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899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, Sat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4608B4-67AA-C449-8378-A7AF50C0D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BDC3CC5-807F-8A46-9C27-1AFEB3C5A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97C29BC-4402-6744-8F98-C989576FA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1" y="1923862"/>
            <a:ext cx="7919555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B2A0144F-8F9F-544A-844E-B7F5B891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7919555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664A68-D14E-5044-931C-C51502FA3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489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osto +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6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C8F14AB-200E-A34F-880C-DD2C55252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FF66DB8-A8AE-5A4A-AED6-BF06752C8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4E408071-FFA4-A84F-A1F0-FF66AD4D3F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5560" y="1923862"/>
            <a:ext cx="5226761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B4C61367-D92E-524F-9F28-C85A505B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320" y="1923862"/>
            <a:ext cx="4717961" cy="4269002"/>
          </a:xfrm>
          <a:ln>
            <a:noFill/>
          </a:ln>
        </p:spPr>
        <p:txBody>
          <a:bodyPr/>
          <a:lstStyle>
            <a:lvl1pPr>
              <a:lnSpc>
                <a:spcPct val="125000"/>
              </a:lnSpc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itle 41">
            <a:extLst>
              <a:ext uri="{FF2B5EF4-FFF2-40B4-BE49-F238E27FC236}">
                <a16:creationId xmlns:a16="http://schemas.microsoft.com/office/drawing/2014/main" id="{A95C6A69-7824-E04F-AF00-B8CE43F8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10440000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AB488C-6778-2947-AF65-2589BFF6E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1037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osto +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504BDD-B742-7E4F-BEEC-4B5D9EB6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35746B8-5E08-D549-9F66-1CC6B8564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4EE056AC-F2E9-9444-B086-DFE9A09D1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5560" y="1923862"/>
            <a:ext cx="5226761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98D1858B-6E47-4D43-8751-6D25D20297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320" y="1923862"/>
            <a:ext cx="4717961" cy="4269002"/>
          </a:xfrm>
          <a:ln>
            <a:noFill/>
          </a:ln>
        </p:spPr>
        <p:txBody>
          <a:bodyPr/>
          <a:lstStyle>
            <a:lvl1pPr>
              <a:lnSpc>
                <a:spcPct val="125000"/>
              </a:lnSpc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1" name="Title 41">
            <a:extLst>
              <a:ext uri="{FF2B5EF4-FFF2-40B4-BE49-F238E27FC236}">
                <a16:creationId xmlns:a16="http://schemas.microsoft.com/office/drawing/2014/main" id="{24068912-EA14-9445-A5C5-BE6093F7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10440000" cy="1080000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9D094B-D4BF-3547-92B9-870464194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128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osto +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640DE8-BB83-DF4A-B146-97442D651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4D5794-1F71-3D4C-B576-8501AA798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0369C5-21CA-D549-9EEE-BC7A879650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5560" y="1919578"/>
            <a:ext cx="5226761" cy="427328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4308A6B0-1C62-344F-835B-203A720D9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320" y="1919578"/>
            <a:ext cx="4717961" cy="4273286"/>
          </a:xfrm>
          <a:ln>
            <a:noFill/>
          </a:ln>
        </p:spPr>
        <p:txBody>
          <a:bodyPr/>
          <a:lstStyle>
            <a:lvl1pPr>
              <a:lnSpc>
                <a:spcPct val="125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1" name="Title 41">
            <a:extLst>
              <a:ext uri="{FF2B5EF4-FFF2-40B4-BE49-F238E27FC236}">
                <a16:creationId xmlns:a16="http://schemas.microsoft.com/office/drawing/2014/main" id="{35B59D9E-ABCC-5F4A-9D48-F58F3CF3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10440000" cy="1080000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C1C3CF-E75C-4F42-8D24-735C3225A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834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B8F3BC5-CA0B-584F-A866-F27228AB1C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5" y="163623"/>
            <a:ext cx="11880850" cy="6541976"/>
          </a:xfrm>
          <a:custGeom>
            <a:avLst/>
            <a:gdLst>
              <a:gd name="connsiteX0" fmla="*/ 0 w 11880850"/>
              <a:gd name="connsiteY0" fmla="*/ 0 h 6541976"/>
              <a:gd name="connsiteX1" fmla="*/ 11880850 w 11880850"/>
              <a:gd name="connsiteY1" fmla="*/ 0 h 6541976"/>
              <a:gd name="connsiteX2" fmla="*/ 11880850 w 11880850"/>
              <a:gd name="connsiteY2" fmla="*/ 3270988 h 6541976"/>
              <a:gd name="connsiteX3" fmla="*/ 8609862 w 11880850"/>
              <a:gd name="connsiteY3" fmla="*/ 6541976 h 6541976"/>
              <a:gd name="connsiteX4" fmla="*/ 0 w 11880850"/>
              <a:gd name="connsiteY4" fmla="*/ 6541976 h 654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850" h="6541976">
                <a:moveTo>
                  <a:pt x="0" y="0"/>
                </a:moveTo>
                <a:lnTo>
                  <a:pt x="11880850" y="0"/>
                </a:lnTo>
                <a:lnTo>
                  <a:pt x="11880850" y="3270988"/>
                </a:lnTo>
                <a:cubicBezTo>
                  <a:pt x="11880850" y="5077505"/>
                  <a:pt x="10416379" y="6541976"/>
                  <a:pt x="8609862" y="6541976"/>
                </a:cubicBezTo>
                <a:lnTo>
                  <a:pt x="0" y="65419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28B56D8A-2CAF-C149-ACBB-FAEE384C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63623"/>
            <a:ext cx="5545978" cy="1776293"/>
          </a:xfrm>
          <a:solidFill>
            <a:schemeClr val="accent3">
              <a:alpha val="95000"/>
            </a:schemeClr>
          </a:solidFill>
        </p:spPr>
        <p:txBody>
          <a:bodyPr wrap="square" lIns="360000" tIns="360000" rIns="360000" bIns="36000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5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 + lainaus/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4" name="Round Single Corner of Rectangle 13" descr="Rakennettuun ympäristöön liittyvää grafiikkaa, kuten talojen, puiden ja tienviittojen ääriviivoja">
            <a:extLst>
              <a:ext uri="{FF2B5EF4-FFF2-40B4-BE49-F238E27FC236}">
                <a16:creationId xmlns:a16="http://schemas.microsoft.com/office/drawing/2014/main" id="{2517A46D-7798-8847-AB22-6AE3AE8EE2EF}"/>
              </a:ext>
            </a:extLst>
          </p:cNvPr>
          <p:cNvSpPr/>
          <p:nvPr userDrawn="1"/>
        </p:nvSpPr>
        <p:spPr>
          <a:xfrm flipV="1">
            <a:off x="155575" y="152398"/>
            <a:ext cx="11880850" cy="6553201"/>
          </a:xfrm>
          <a:prstGeom prst="round1Rect">
            <a:avLst>
              <a:gd name="adj" fmla="val 50000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19B2-7974-144B-AC3C-63340963E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4B2CA7-6063-3046-8D40-D99E588D5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28B56D8A-2CAF-C149-ACBB-FAEE384C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99" y="2364656"/>
            <a:ext cx="7070501" cy="1134000"/>
          </a:xfrm>
          <a:noFill/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120000"/>
              </a:lnSpc>
              <a:defRPr sz="36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42195-86DE-734C-9E14-D548A34ED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318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lainaus (alhaall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A3A763-55CA-D841-AAE4-3861CE6E4E08}"/>
              </a:ext>
            </a:extLst>
          </p:cNvPr>
          <p:cNvSpPr/>
          <p:nvPr userDrawn="1"/>
        </p:nvSpPr>
        <p:spPr>
          <a:xfrm>
            <a:off x="0" y="5165124"/>
            <a:ext cx="12192000" cy="16928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 descr="Rakentamiseen liittyvää grafiikkaa, kuten nostokurkien ääriviivoja">
            <a:extLst>
              <a:ext uri="{FF2B5EF4-FFF2-40B4-BE49-F238E27FC236}">
                <a16:creationId xmlns:a16="http://schemas.microsoft.com/office/drawing/2014/main" id="{A66B62ED-8828-8747-A75A-030E61F5E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59139"/>
            <a:ext cx="12192000" cy="1709076"/>
          </a:xfrm>
          <a:prstGeom prst="rect">
            <a:avLst/>
          </a:prstGeom>
        </p:spPr>
      </p:pic>
      <p:pic>
        <p:nvPicPr>
          <p:cNvPr id="22" name="Picture 2" descr="Sitowise logo">
            <a:extLst>
              <a:ext uri="{FF2B5EF4-FFF2-40B4-BE49-F238E27FC236}">
                <a16:creationId xmlns:a16="http://schemas.microsoft.com/office/drawing/2014/main" id="{57B4B5F7-4527-8147-8852-4C0836DB383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5E0EA-C4FF-364C-9DB1-424BD9880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487" y="5584638"/>
            <a:ext cx="6561333" cy="847189"/>
          </a:xfrm>
          <a:noFill/>
        </p:spPr>
        <p:txBody>
          <a:bodyPr wrap="square" rtlCol="0" anchor="t" anchorCtr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 lang="en-GB" sz="1800" b="1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3364CC-5F3C-1948-9F10-B7C9E3115CF4}"/>
              </a:ext>
            </a:extLst>
          </p:cNvPr>
          <p:cNvCxnSpPr>
            <a:cxnSpLocks/>
          </p:cNvCxnSpPr>
          <p:nvPr userDrawn="1"/>
        </p:nvCxnSpPr>
        <p:spPr>
          <a:xfrm>
            <a:off x="635459" y="5628060"/>
            <a:ext cx="0" cy="640377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6FC1F2D-3ADF-F749-8C3B-C9C1E848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495353"/>
            <a:ext cx="5318036" cy="34837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4pPr>
              <a:lnSpc>
                <a:spcPct val="125000"/>
              </a:lnSpc>
              <a:spcAft>
                <a:spcPts val="10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37F37-74FC-BA4B-81C0-609D8DB7C780}"/>
              </a:ext>
            </a:extLst>
          </p:cNvPr>
          <p:cNvCxnSpPr>
            <a:cxnSpLocks/>
          </p:cNvCxnSpPr>
          <p:nvPr userDrawn="1"/>
        </p:nvCxnSpPr>
        <p:spPr>
          <a:xfrm>
            <a:off x="5735638" y="495353"/>
            <a:ext cx="0" cy="3483783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228922-DD1C-194E-9EBC-E08E3ED4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7" y="495353"/>
            <a:ext cx="4354160" cy="1134000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30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84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dataan viittaavaa grafiikkaa kuten verkostoelementtejä.">
            <a:extLst>
              <a:ext uri="{FF2B5EF4-FFF2-40B4-BE49-F238E27FC236}">
                <a16:creationId xmlns:a16="http://schemas.microsoft.com/office/drawing/2014/main" id="{37A52BE0-FABB-1B40-9C84-842AEAA33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370"/>
            <a:ext cx="12197991" cy="686137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694DC8-7D54-2E4E-9227-F574555A8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1F6C1CE-E0FD-A44B-963A-1586C284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B0B9E3E-172F-D845-8CA4-5AE5D9D63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878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A2802D-9E17-1347-BF9D-4F785355F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546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lainaus (alhaall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5D6DB7-6FAC-514F-AC02-07703B22E0E3}"/>
              </a:ext>
            </a:extLst>
          </p:cNvPr>
          <p:cNvSpPr/>
          <p:nvPr userDrawn="1"/>
        </p:nvSpPr>
        <p:spPr>
          <a:xfrm>
            <a:off x="0" y="5172383"/>
            <a:ext cx="12192000" cy="1698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Picture 2" descr="Sitowise logo">
            <a:extLst>
              <a:ext uri="{FF2B5EF4-FFF2-40B4-BE49-F238E27FC236}">
                <a16:creationId xmlns:a16="http://schemas.microsoft.com/office/drawing/2014/main" id="{57B4B5F7-4527-8147-8852-4C0836DB383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572A782-4DBB-1E4A-802D-B8F2CA699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05" y="5584639"/>
            <a:ext cx="9734619" cy="1009332"/>
          </a:xfrm>
          <a:noFill/>
        </p:spPr>
        <p:txBody>
          <a:bodyPr wrap="square" rtlCol="0" anchor="t" anchorCtr="0">
            <a:noAutofit/>
          </a:bodyPr>
          <a:lstStyle>
            <a:lvl1pPr>
              <a:lnSpc>
                <a:spcPct val="300000"/>
              </a:lnSpc>
              <a:defRPr lang="en-GB" sz="1800" b="1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</a:pP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9D86DF-BDA3-274C-A763-C40CFDD5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3" y="1907952"/>
            <a:ext cx="10440000" cy="29018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38A2C6-2124-A348-A120-651FD3F9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7" y="495353"/>
            <a:ext cx="10440000" cy="1134000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30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0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ingressi + datanos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ikkumiseen ja liikenteeseen viittaavaa grafiikkaa kuten junan ja polkupyörän ääriviivoja.">
            <a:extLst>
              <a:ext uri="{FF2B5EF4-FFF2-40B4-BE49-F238E27FC236}">
                <a16:creationId xmlns:a16="http://schemas.microsoft.com/office/drawing/2014/main" id="{09FBF8BE-3579-E942-B9B7-EA6364E67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159140"/>
            <a:ext cx="12192002" cy="1698859"/>
          </a:xfrm>
          <a:prstGeom prst="rect">
            <a:avLst/>
          </a:prstGeom>
        </p:spPr>
      </p:pic>
      <p:pic>
        <p:nvPicPr>
          <p:cNvPr id="22" name="Picture 2" descr="Sitowise logo">
            <a:extLst>
              <a:ext uri="{FF2B5EF4-FFF2-40B4-BE49-F238E27FC236}">
                <a16:creationId xmlns:a16="http://schemas.microsoft.com/office/drawing/2014/main" id="{9A8567A8-97B3-6F4B-AC19-A780668792D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786602D-23E9-0B47-971A-82B17C258B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25948" y="2492285"/>
            <a:ext cx="2225301" cy="1570837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0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5F0FDC-C77F-F24F-8A8D-A16F76B32629}"/>
              </a:ext>
            </a:extLst>
          </p:cNvPr>
          <p:cNvCxnSpPr>
            <a:cxnSpLocks/>
          </p:cNvCxnSpPr>
          <p:nvPr userDrawn="1"/>
        </p:nvCxnSpPr>
        <p:spPr>
          <a:xfrm>
            <a:off x="8919635" y="2497985"/>
            <a:ext cx="0" cy="694858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10ACE21-7374-A647-976D-1BF55A50C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9994" y="2492285"/>
            <a:ext cx="2225301" cy="1570837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0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FB48E-8E65-644F-8B93-A93AF06B14FF}"/>
              </a:ext>
            </a:extLst>
          </p:cNvPr>
          <p:cNvCxnSpPr>
            <a:cxnSpLocks/>
          </p:cNvCxnSpPr>
          <p:nvPr userDrawn="1"/>
        </p:nvCxnSpPr>
        <p:spPr>
          <a:xfrm>
            <a:off x="6129667" y="2498152"/>
            <a:ext cx="0" cy="694858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53CF96B7-7412-3C4D-A4E5-FD66398EF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25948" y="495352"/>
            <a:ext cx="2225301" cy="1570837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0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79D3DF-3597-374C-A0A9-591F8A5E9043}"/>
              </a:ext>
            </a:extLst>
          </p:cNvPr>
          <p:cNvCxnSpPr>
            <a:cxnSpLocks/>
          </p:cNvCxnSpPr>
          <p:nvPr userDrawn="1"/>
        </p:nvCxnSpPr>
        <p:spPr>
          <a:xfrm>
            <a:off x="8935621" y="495353"/>
            <a:ext cx="0" cy="694858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DF8E674-4180-3040-8FCC-4BA61DFAB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9994" y="495352"/>
            <a:ext cx="2225301" cy="1570837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0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3523A4-A315-BA4A-A6F6-6026A54D852C}"/>
              </a:ext>
            </a:extLst>
          </p:cNvPr>
          <p:cNvCxnSpPr>
            <a:cxnSpLocks/>
          </p:cNvCxnSpPr>
          <p:nvPr userDrawn="1"/>
        </p:nvCxnSpPr>
        <p:spPr>
          <a:xfrm>
            <a:off x="6129667" y="495353"/>
            <a:ext cx="0" cy="694858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D4F9657-C768-6D46-8E7A-00FB8E17A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07" y="1925478"/>
            <a:ext cx="4680000" cy="2137644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b="1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314904C-74F6-A649-9653-D9614054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7" y="495352"/>
            <a:ext cx="4680000" cy="1134000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30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8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henkilö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myilevä Sitowisen työntekijä">
            <a:extLst>
              <a:ext uri="{FF2B5EF4-FFF2-40B4-BE49-F238E27FC236}">
                <a16:creationId xmlns:a16="http://schemas.microsoft.com/office/drawing/2014/main" id="{37B12D61-CE39-4C47-AD75-8BFB9DA50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42233" y="0"/>
            <a:ext cx="2949767" cy="6865838"/>
          </a:xfrm>
          <a:prstGeom prst="rect">
            <a:avLst/>
          </a:prstGeom>
        </p:spPr>
      </p:pic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6875DD3-7C9A-B64A-B563-6B925DDE6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259DF2-CAB6-B445-A5BA-077CFD428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F5C80B-15A9-934B-9151-6C92F7CB3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895668"/>
            <a:ext cx="7920000" cy="413168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594EA-A2EB-3A4F-A01F-6E195DAF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5492"/>
            <a:ext cx="792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532E4CD-DA30-794B-8F72-4D93290C1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569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henkilö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myilevä Sitowisen työntekijä">
            <a:extLst>
              <a:ext uri="{FF2B5EF4-FFF2-40B4-BE49-F238E27FC236}">
                <a16:creationId xmlns:a16="http://schemas.microsoft.com/office/drawing/2014/main" id="{37B12D61-CE39-4C47-AD75-8BFB9DA50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9242233" y="0"/>
            <a:ext cx="2949767" cy="6865838"/>
          </a:xfrm>
          <a:prstGeom prst="rect">
            <a:avLst/>
          </a:prstGeom>
        </p:spPr>
      </p:pic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D81B6C8-7FD7-F341-8C3F-FEECCCA28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9079783-76C8-EE48-951C-9E304F063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7DE390-B5E9-B146-9E97-34E93F45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0" y="1895667"/>
            <a:ext cx="792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BDD24B-613D-1747-BA60-239D52D8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5492"/>
            <a:ext cx="792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BD4AF7-8CDE-4D44-8695-952EF5A26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9537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henkilö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myilevä Sitowisen työntekijä">
            <a:extLst>
              <a:ext uri="{FF2B5EF4-FFF2-40B4-BE49-F238E27FC236}">
                <a16:creationId xmlns:a16="http://schemas.microsoft.com/office/drawing/2014/main" id="{37B12D61-CE39-4C47-AD75-8BFB9DA50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42234" y="1"/>
            <a:ext cx="2949766" cy="6865836"/>
          </a:xfrm>
          <a:prstGeom prst="rect">
            <a:avLst/>
          </a:prstGeom>
        </p:spPr>
      </p:pic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E345ED-AC62-A141-A38A-8EAA6DCB8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44296C4-3529-F849-AA48-EF5507E57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D96817-C750-3044-A46A-D829FED8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1" y="1895667"/>
            <a:ext cx="792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CD97E6-519B-B748-ABB3-98A01C76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5492"/>
            <a:ext cx="792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498297-F7F0-C84E-A077-45119D44C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17766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kentamiseen liittyvää grafiikkaa kuten nostokurkien ääriviivoja.">
            <a:extLst>
              <a:ext uri="{FF2B5EF4-FFF2-40B4-BE49-F238E27FC236}">
                <a16:creationId xmlns:a16="http://schemas.microsoft.com/office/drawing/2014/main" id="{37B12D61-CE39-4C47-AD75-8BFB9DA50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832" y="0"/>
            <a:ext cx="2952168" cy="6858000"/>
          </a:xfrm>
          <a:prstGeom prst="rect">
            <a:avLst/>
          </a:prstGeom>
        </p:spPr>
      </p:pic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DA7DBD-AF96-D849-A8F3-22E3D858F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5C03D16-AF11-D84D-B903-FB1A6872C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E3AC02A-FCAF-3A4D-8397-2F61FA93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1" y="1890387"/>
            <a:ext cx="7920000" cy="41328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00374-E2B7-3A4D-9A1C-C4EAB1C6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7683"/>
            <a:ext cx="792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690419-0410-3D4C-A2C3-B35C997B3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2318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 + tausta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41D63-DC5E-864E-A4C0-87CA8AE5A4C0}"/>
              </a:ext>
            </a:extLst>
          </p:cNvPr>
          <p:cNvSpPr/>
          <p:nvPr userDrawn="1"/>
        </p:nvSpPr>
        <p:spPr>
          <a:xfrm>
            <a:off x="9239832" y="0"/>
            <a:ext cx="29521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9889E86-3943-EB45-B3D3-A0F1DEB7C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2258" y="873306"/>
            <a:ext cx="3587750" cy="3617912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B308DFD-72FE-BB49-9CFC-637CAA5D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408011A-6B0F-534A-80AE-B80396ED7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974336-8AC9-4A4B-856D-341E0B57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0" y="1891561"/>
            <a:ext cx="648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BFA89-5FE9-704D-9F66-68A74597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0" y="501324"/>
            <a:ext cx="648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ADEB48-B515-254F-976B-5F52C179A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464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 + tausta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41D63-DC5E-864E-A4C0-87CA8AE5A4C0}"/>
              </a:ext>
            </a:extLst>
          </p:cNvPr>
          <p:cNvSpPr/>
          <p:nvPr userDrawn="1"/>
        </p:nvSpPr>
        <p:spPr>
          <a:xfrm>
            <a:off x="9239832" y="0"/>
            <a:ext cx="295216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9889E86-3943-EB45-B3D3-A0F1DEB7C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2258" y="873306"/>
            <a:ext cx="3587750" cy="3617912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B308DFD-72FE-BB49-9CFC-637CAA5D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210F838-85EF-D943-AFD8-38E8E6BB8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CDBA12A-E36C-3846-A5DB-0B2EFFEFA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1" y="1891560"/>
            <a:ext cx="6480000" cy="41328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BFA89-5FE9-704D-9F66-68A74597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1324"/>
            <a:ext cx="648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ADEB48-B515-254F-976B-5F52C179A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07970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 + taustavär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41D63-DC5E-864E-A4C0-87CA8AE5A4C0}"/>
              </a:ext>
            </a:extLst>
          </p:cNvPr>
          <p:cNvSpPr/>
          <p:nvPr userDrawn="1"/>
        </p:nvSpPr>
        <p:spPr>
          <a:xfrm>
            <a:off x="9239832" y="0"/>
            <a:ext cx="29521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B308DFD-72FE-BB49-9CFC-637CAA5D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FD26EB7-03B1-6C46-9486-F12E8DA40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9889E86-3943-EB45-B3D3-A0F1DEB7C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2258" y="873306"/>
            <a:ext cx="3587750" cy="3617912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F02A18B-76A7-F94F-9E7E-C7B66152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0" y="1891560"/>
            <a:ext cx="648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BFA89-5FE9-704D-9F66-68A74597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0" y="501324"/>
            <a:ext cx="648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ADEB48-B515-254F-976B-5F52C179A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075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hlinkClick r:id="rId2"/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1AB8FE5A-F265-9846-89AA-A3C820DAF00F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9"/>
          </a:xfrm>
          <a:prstGeom prst="round1Rect">
            <a:avLst>
              <a:gd name="adj" fmla="val 50000"/>
            </a:avLst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5CE008-801B-1245-B7F2-BD97F7A83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9D7AAD-292E-1441-88E8-DBF4FF89A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EDC91-7339-8F47-8F28-0032437511F8}"/>
              </a:ext>
            </a:extLst>
          </p:cNvPr>
          <p:cNvSpPr/>
          <p:nvPr userDrawn="1"/>
        </p:nvSpPr>
        <p:spPr>
          <a:xfrm>
            <a:off x="811992" y="5329441"/>
            <a:ext cx="5484194" cy="32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FI" sz="1400" b="1" spc="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SITOWISE.COM – THE SMART CITY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7B792-6247-5F49-8030-4669CF0B0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8819" y="2653174"/>
            <a:ext cx="4340225" cy="1796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E492E-4851-7B48-A4AA-5603B46DB70D}"/>
              </a:ext>
            </a:extLst>
          </p:cNvPr>
          <p:cNvCxnSpPr>
            <a:cxnSpLocks/>
          </p:cNvCxnSpPr>
          <p:nvPr userDrawn="1"/>
        </p:nvCxnSpPr>
        <p:spPr>
          <a:xfrm>
            <a:off x="862246" y="2653174"/>
            <a:ext cx="0" cy="1796839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1">
            <a:extLst>
              <a:ext uri="{FF2B5EF4-FFF2-40B4-BE49-F238E27FC236}">
                <a16:creationId xmlns:a16="http://schemas.microsoft.com/office/drawing/2014/main" id="{B63E8C3C-4FBF-4F4C-BE00-EB6ACC7F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92" y="879358"/>
            <a:ext cx="4730839" cy="1231106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100000"/>
              </a:lnSpc>
              <a:defRPr sz="4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4B374B-39A7-B646-A869-D96D442BF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868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rakentamiseen viittaavaa grafiikkaa kuten rakennusten ja rakentajien ääriviivoja.">
            <a:extLst>
              <a:ext uri="{FF2B5EF4-FFF2-40B4-BE49-F238E27FC236}">
                <a16:creationId xmlns:a16="http://schemas.microsoft.com/office/drawing/2014/main" id="{37A52BE0-FABB-1B40-9C84-842AEAA33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4023A5-C6A9-A147-8237-4D6E60317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3D10DAA-E378-5640-9FEA-597CC14AC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9FA2E7A-412B-884B-A105-9F392590C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B0B9E3E-172F-D845-8CA4-5AE5D9D63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878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FC9E37-278D-C34D-93C3-37A3B9CDE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0074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itowise logo">
            <a:hlinkClick r:id="rId2"/>
            <a:extLst>
              <a:ext uri="{FF2B5EF4-FFF2-40B4-BE49-F238E27FC236}">
                <a16:creationId xmlns:a16="http://schemas.microsoft.com/office/drawing/2014/main" id="{A52D1465-0802-5649-AED4-86CDD6BF531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1AB8FE5A-F265-9846-89AA-A3C820DAF00F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9"/>
          </a:xfrm>
          <a:prstGeom prst="round1Rect">
            <a:avLst>
              <a:gd name="adj" fmla="val 50000"/>
            </a:avLst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674047-1FB8-C440-B7F0-1C1DC493C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BC110FC-14BC-8646-A5B2-B5624D68F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5D0D4-E2C0-A74E-B773-EF7808F90BB4}"/>
              </a:ext>
            </a:extLst>
          </p:cNvPr>
          <p:cNvSpPr/>
          <p:nvPr userDrawn="1"/>
        </p:nvSpPr>
        <p:spPr>
          <a:xfrm>
            <a:off x="811992" y="5329441"/>
            <a:ext cx="5484194" cy="32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FI" sz="1400" b="1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SITOWISE.COM – THE SMART CITY COMPANY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66C1DC-D6DE-7C4F-8CFD-833DE395A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8819" y="2653174"/>
            <a:ext cx="4340225" cy="1796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E492E-4851-7B48-A4AA-5603B46DB70D}"/>
              </a:ext>
            </a:extLst>
          </p:cNvPr>
          <p:cNvCxnSpPr>
            <a:cxnSpLocks/>
          </p:cNvCxnSpPr>
          <p:nvPr userDrawn="1"/>
        </p:nvCxnSpPr>
        <p:spPr>
          <a:xfrm>
            <a:off x="853019" y="2653174"/>
            <a:ext cx="0" cy="1796839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41">
            <a:extLst>
              <a:ext uri="{FF2B5EF4-FFF2-40B4-BE49-F238E27FC236}">
                <a16:creationId xmlns:a16="http://schemas.microsoft.com/office/drawing/2014/main" id="{C9895A96-F5A5-A446-9D30-5E519D3C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92" y="879358"/>
            <a:ext cx="4730839" cy="1231106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100000"/>
              </a:lnSpc>
              <a:defRPr sz="4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E527BF3-DC42-A14F-BD0B-7A4A2BF44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9490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itowise logo">
            <a:hlinkClick r:id="rId2"/>
            <a:extLst>
              <a:ext uri="{FF2B5EF4-FFF2-40B4-BE49-F238E27FC236}">
                <a16:creationId xmlns:a16="http://schemas.microsoft.com/office/drawing/2014/main" id="{C93DA63A-03A4-6B4F-BB16-98D5F61DB900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1AB8FE5A-F265-9846-89AA-A3C820DAF00F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9"/>
          </a:xfrm>
          <a:prstGeom prst="round1Rect">
            <a:avLst>
              <a:gd name="adj" fmla="val 50000"/>
            </a:avLst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59030B7-7FED-9842-9529-761C1E36B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5AA6FEC-C1F7-2243-B24A-8BD8F4442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D485C-ABCC-3946-8B35-1DB2BEF5B1D5}"/>
              </a:ext>
            </a:extLst>
          </p:cNvPr>
          <p:cNvSpPr/>
          <p:nvPr userDrawn="1"/>
        </p:nvSpPr>
        <p:spPr>
          <a:xfrm>
            <a:off x="811992" y="5329441"/>
            <a:ext cx="5484194" cy="32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FI" sz="1400" b="1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SITOWISE.COM – THE SMART CITY COMPANY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5DE3CE-D990-B443-A487-C3BC56EB4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8819" y="2653174"/>
            <a:ext cx="4340225" cy="1796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E492E-4851-7B48-A4AA-5603B46DB70D}"/>
              </a:ext>
            </a:extLst>
          </p:cNvPr>
          <p:cNvCxnSpPr>
            <a:cxnSpLocks/>
          </p:cNvCxnSpPr>
          <p:nvPr userDrawn="1"/>
        </p:nvCxnSpPr>
        <p:spPr>
          <a:xfrm>
            <a:off x="851791" y="2653174"/>
            <a:ext cx="0" cy="1796839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41">
            <a:extLst>
              <a:ext uri="{FF2B5EF4-FFF2-40B4-BE49-F238E27FC236}">
                <a16:creationId xmlns:a16="http://schemas.microsoft.com/office/drawing/2014/main" id="{475F6284-6CEF-3C42-A5A6-D97C2470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92" y="879358"/>
            <a:ext cx="4730839" cy="1231106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100000"/>
              </a:lnSpc>
              <a:defRPr sz="4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AA88A43-396E-EC4C-B305-EE53591EC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8401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+ grafiik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349665-6EC1-664A-9BEF-CF7FBE339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159140"/>
            <a:ext cx="12192002" cy="1698859"/>
          </a:xfrm>
          <a:prstGeom prst="rect">
            <a:avLst/>
          </a:prstGeom>
        </p:spPr>
      </p:pic>
      <p:pic>
        <p:nvPicPr>
          <p:cNvPr id="13" name="Picture 2" descr="Sitowise logo">
            <a:extLst>
              <a:ext uri="{FF2B5EF4-FFF2-40B4-BE49-F238E27FC236}">
                <a16:creationId xmlns:a16="http://schemas.microsoft.com/office/drawing/2014/main" id="{6A42E46A-9094-B440-8FE9-F16A13F01CF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6AE2635-1DDA-F14E-8363-F13290F1D4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20511" y="2658818"/>
            <a:ext cx="2330133" cy="1381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B4387DC-DA34-6442-ADCA-984EB2E6EC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20511" y="2021517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E56992-2CF6-774C-A209-0D6AA3DB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5912" y="2658818"/>
            <a:ext cx="2330133" cy="1381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D733F28-237A-A142-8FD3-63164F784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912" y="2021517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857ED0C-29D4-404E-A030-62D525FA4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1312" y="2658818"/>
            <a:ext cx="2330133" cy="1381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CC7ACC2-99D9-ED4B-B547-3BCEDA7AD6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1312" y="2021517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5A6A4-348D-0A4E-936A-07D87054ED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711" y="2658818"/>
            <a:ext cx="2330133" cy="1381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69CE2-A820-3043-96A1-2B24FEB2B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11" y="2021517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2DE44-667B-164B-AD09-2E13FEC3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522505"/>
            <a:ext cx="10515600" cy="1134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20000"/>
              </a:lnSpc>
              <a:defRPr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40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asi +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itowise logo">
            <a:hlinkClick r:id="rId2"/>
            <a:extLst>
              <a:ext uri="{FF2B5EF4-FFF2-40B4-BE49-F238E27FC236}">
                <a16:creationId xmlns:a16="http://schemas.microsoft.com/office/drawing/2014/main" id="{7CDA21C8-9545-8A4F-9762-1F29D239659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E6EE76E-EA9F-3342-8A4F-814BD4C2B4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1788" y="3271425"/>
            <a:ext cx="5124637" cy="2927668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A46A887-CA5D-D34B-A08C-6DDD8E2AE2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1788" y="161020"/>
            <a:ext cx="5124637" cy="2927668"/>
          </a:xfrm>
        </p:spPr>
        <p:txBody>
          <a:bodyPr/>
          <a:lstStyle/>
          <a:p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71AE4-CF20-474C-B008-D931CDC81B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4" y="152399"/>
            <a:ext cx="6555699" cy="6553199"/>
          </a:xfrm>
        </p:spPr>
        <p:txBody>
          <a:bodyPr/>
          <a:lstStyle/>
          <a:p>
            <a:endParaRPr lang="fi-FI"/>
          </a:p>
        </p:txBody>
      </p:sp>
      <p:sp>
        <p:nvSpPr>
          <p:cNvPr id="16" name="Title 41">
            <a:extLst>
              <a:ext uri="{FF2B5EF4-FFF2-40B4-BE49-F238E27FC236}">
                <a16:creationId xmlns:a16="http://schemas.microsoft.com/office/drawing/2014/main" id="{CF334BDA-2111-4042-BCF3-9EF5F04A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399"/>
            <a:ext cx="5545978" cy="1776293"/>
          </a:xfrm>
          <a:solidFill>
            <a:schemeClr val="accent3">
              <a:alpha val="95000"/>
            </a:schemeClr>
          </a:solidFill>
        </p:spPr>
        <p:txBody>
          <a:bodyPr wrap="square" lIns="360000" tIns="360000" rIns="360000" bIns="36000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5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asi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itowise logo">
            <a:hlinkClick r:id="rId2"/>
            <a:extLst>
              <a:ext uri="{FF2B5EF4-FFF2-40B4-BE49-F238E27FC236}">
                <a16:creationId xmlns:a16="http://schemas.microsoft.com/office/drawing/2014/main" id="{7CDA21C8-9545-8A4F-9762-1F29D239659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A46A887-CA5D-D34B-A08C-6DDD8E2AE2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1788" y="161020"/>
            <a:ext cx="5124637" cy="2927668"/>
          </a:xfrm>
        </p:spPr>
        <p:txBody>
          <a:bodyPr/>
          <a:lstStyle/>
          <a:p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71AE4-CF20-474C-B008-D931CDC81B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4" y="152399"/>
            <a:ext cx="6555699" cy="6553199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49DB826-215A-3B46-9EF0-0DAB58D24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4788" y="4241823"/>
            <a:ext cx="4431388" cy="1796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908B6A-2903-AC4A-8D8E-DC555A827953}"/>
              </a:ext>
            </a:extLst>
          </p:cNvPr>
          <p:cNvCxnSpPr>
            <a:cxnSpLocks/>
          </p:cNvCxnSpPr>
          <p:nvPr userDrawn="1"/>
        </p:nvCxnSpPr>
        <p:spPr>
          <a:xfrm>
            <a:off x="7218215" y="4372452"/>
            <a:ext cx="0" cy="166621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05B1FC7-B31C-624E-AE94-B6E972223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8214" y="3396069"/>
            <a:ext cx="4717961" cy="744857"/>
          </a:xfrm>
          <a:ln>
            <a:noFill/>
          </a:ln>
        </p:spPr>
        <p:txBody>
          <a:bodyPr/>
          <a:lstStyle>
            <a:lvl1pPr>
              <a:lnSpc>
                <a:spcPct val="125000"/>
              </a:lnSpc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40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Sitowise logo">
            <a:extLst>
              <a:ext uri="{FF2B5EF4-FFF2-40B4-BE49-F238E27FC236}">
                <a16:creationId xmlns:a16="http://schemas.microsoft.com/office/drawing/2014/main" id="{D4309CB5-D946-1C4B-BE5D-8E62877D22B6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1237B96-BBE2-8040-B536-079BC6EA4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AA01D5-03D6-0640-B00E-B5D284032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9323CC-715A-D740-AE62-24925EC1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01931"/>
            <a:ext cx="1080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9C658-E9E3-DB42-9F5C-3D488A0D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9712"/>
            <a:ext cx="10800000" cy="1134448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3467C5-E93C-9D4D-BBD7-FE20B1414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6154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Sitowise logo">
            <a:extLst>
              <a:ext uri="{FF2B5EF4-FFF2-40B4-BE49-F238E27FC236}">
                <a16:creationId xmlns:a16="http://schemas.microsoft.com/office/drawing/2014/main" id="{D4309CB5-D946-1C4B-BE5D-8E62877D22B6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2A9EDA-05C0-B04C-B0D7-21DF674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55D2E2-5567-E146-A895-F001525A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9323CC-715A-D740-AE62-24925EC1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20549"/>
            <a:ext cx="1080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indent="-230400">
              <a:lnSpc>
                <a:spcPct val="150000"/>
              </a:lnSpc>
              <a:buFont typeface="Arial" panose="020B0604020202020204" pitchFamily="34" charset="0"/>
              <a:buChar char="•"/>
              <a:defRPr/>
            </a:lvl1pPr>
            <a:lvl2pPr marL="0" indent="-230400">
              <a:lnSpc>
                <a:spcPct val="150000"/>
              </a:lnSpc>
              <a:buFont typeface="Arial" panose="020B0604020202020204" pitchFamily="34" charset="0"/>
              <a:buChar char="•"/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DE2152-F8FD-614F-B4F7-75AEB49D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9712"/>
            <a:ext cx="10800000" cy="1134448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E1250F-6E5A-7443-A36A-804133917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4168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nostovii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itowise logo">
            <a:extLst>
              <a:ext uri="{FF2B5EF4-FFF2-40B4-BE49-F238E27FC236}">
                <a16:creationId xmlns:a16="http://schemas.microsoft.com/office/drawing/2014/main" id="{9100C8E0-BA07-314B-BD1B-5FBB0133B86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15CF46-9A74-574C-A403-88CFDFEC4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58AE46-772F-034D-A5E6-44DF0DC40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EF00DD-3A42-1E46-BBBA-DB3B7E26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02" y="1889510"/>
            <a:ext cx="10578766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C6B6C-708C-5A47-8CF0-A9495BFFCFF6}"/>
              </a:ext>
            </a:extLst>
          </p:cNvPr>
          <p:cNvCxnSpPr>
            <a:cxnSpLocks/>
          </p:cNvCxnSpPr>
          <p:nvPr userDrawn="1"/>
        </p:nvCxnSpPr>
        <p:spPr>
          <a:xfrm>
            <a:off x="624641" y="2033784"/>
            <a:ext cx="0" cy="95021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1">
            <a:extLst>
              <a:ext uri="{FF2B5EF4-FFF2-40B4-BE49-F238E27FC236}">
                <a16:creationId xmlns:a16="http://schemas.microsoft.com/office/drawing/2014/main" id="{405A1D89-B351-D644-8B6C-9B59932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0" y="500316"/>
            <a:ext cx="10800000" cy="113596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5000"/>
              </a:lnSpc>
              <a:defRPr sz="3000" spc="-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600243-FA6F-A34C-A24B-09501BD19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461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nostoviivall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itowise logo">
            <a:extLst>
              <a:ext uri="{FF2B5EF4-FFF2-40B4-BE49-F238E27FC236}">
                <a16:creationId xmlns:a16="http://schemas.microsoft.com/office/drawing/2014/main" id="{9100C8E0-BA07-314B-BD1B-5FBB0133B86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58405D-2985-464B-A9E3-D7B5F25B6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9127" y="6336190"/>
            <a:ext cx="3208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C01D903-6209-8847-A63C-FC6865944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1423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4E44FD-9D69-DD44-9E86-630A6E181F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0465" y="163623"/>
            <a:ext cx="5595960" cy="6537600"/>
          </a:xfrm>
          <a:custGeom>
            <a:avLst/>
            <a:gdLst>
              <a:gd name="connsiteX0" fmla="*/ 0 w 5595960"/>
              <a:gd name="connsiteY0" fmla="*/ 0 h 6537600"/>
              <a:gd name="connsiteX1" fmla="*/ 5595960 w 5595960"/>
              <a:gd name="connsiteY1" fmla="*/ 0 h 6537600"/>
              <a:gd name="connsiteX2" fmla="*/ 5595960 w 5595960"/>
              <a:gd name="connsiteY2" fmla="*/ 3268800 h 6537600"/>
              <a:gd name="connsiteX3" fmla="*/ 2324972 w 5595960"/>
              <a:gd name="connsiteY3" fmla="*/ 6537600 h 6537600"/>
              <a:gd name="connsiteX4" fmla="*/ 0 w 5595960"/>
              <a:gd name="connsiteY4" fmla="*/ 6537600 h 653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960" h="6537600">
                <a:moveTo>
                  <a:pt x="0" y="0"/>
                </a:moveTo>
                <a:lnTo>
                  <a:pt x="5595960" y="0"/>
                </a:lnTo>
                <a:lnTo>
                  <a:pt x="5595960" y="3268800"/>
                </a:lnTo>
                <a:cubicBezTo>
                  <a:pt x="5595960" y="5074109"/>
                  <a:pt x="4131489" y="6537600"/>
                  <a:pt x="2324972" y="6537600"/>
                </a:cubicBezTo>
                <a:lnTo>
                  <a:pt x="0" y="653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EA0720-5F7B-2343-97C5-0FC9EE55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02" y="1889509"/>
            <a:ext cx="4735465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079C2-00D5-694C-AECF-20D6FB6B5171}"/>
              </a:ext>
            </a:extLst>
          </p:cNvPr>
          <p:cNvCxnSpPr>
            <a:cxnSpLocks/>
          </p:cNvCxnSpPr>
          <p:nvPr userDrawn="1"/>
        </p:nvCxnSpPr>
        <p:spPr>
          <a:xfrm>
            <a:off x="624641" y="2033784"/>
            <a:ext cx="0" cy="95021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1">
            <a:extLst>
              <a:ext uri="{FF2B5EF4-FFF2-40B4-BE49-F238E27FC236}">
                <a16:creationId xmlns:a16="http://schemas.microsoft.com/office/drawing/2014/main" id="{8FCE2095-B105-2747-8719-F6922C3A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0" y="500316"/>
            <a:ext cx="4953784" cy="113596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5000"/>
              </a:lnSpc>
              <a:defRPr sz="3000" spc="-5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39297E-C309-FE4D-A04A-F9203E158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04" cy="365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672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FDEBA0A4-4AB7-8745-B7DE-C40EEC11811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3FBE-4B29-1447-A43F-F07F8006F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952B7C-A28F-294B-8A58-247580FB9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A6D8C52-C57F-FD4D-B670-351B347F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5662"/>
            <a:ext cx="10800000" cy="11372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00ABB7-DBE4-9A45-B2AD-00C55B28A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398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ympäristöön viittaavaa grafiikkaa kuten puiden ja lintujen ääriviivoja.">
            <a:extLst>
              <a:ext uri="{FF2B5EF4-FFF2-40B4-BE49-F238E27FC236}">
                <a16:creationId xmlns:a16="http://schemas.microsoft.com/office/drawing/2014/main" id="{B06DD1A7-7624-D948-AD72-880C3E91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4177AF-A7CC-324C-940C-BED810BF4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DF52734-CA8C-0C49-A871-3422AC524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B13199-0F9C-DE4E-BB8B-B72EF4E2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3474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CC5B76-39CF-BC49-8F95-A60458999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125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towise logo">
            <a:extLst>
              <a:ext uri="{FF2B5EF4-FFF2-40B4-BE49-F238E27FC236}">
                <a16:creationId xmlns:a16="http://schemas.microsoft.com/office/drawing/2014/main" id="{3EE0BEA5-B4D1-CE45-B7EC-8EC4050FE412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34B4D9-908D-2647-924E-41E798173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420FCA-D619-034A-82A1-A9F715A3B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4BB130-51FD-A443-A6CA-F3AE82FC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959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 (m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towise logo">
            <a:extLst>
              <a:ext uri="{FF2B5EF4-FFF2-40B4-BE49-F238E27FC236}">
                <a16:creationId xmlns:a16="http://schemas.microsoft.com/office/drawing/2014/main" id="{3EE0BEA5-B4D1-CE45-B7EC-8EC4050FE412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EE0E49-296E-8146-8A3C-D10EE11E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51477A2-F512-9D42-808D-DB2BDF6F6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E33461-946A-9F42-B20F-0176971A6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6912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AEFCEBE8-09EB-984D-B9A4-0A57741E4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A7414B-005F-A54E-9668-E2FB9D46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224582-5254-D84A-AFF2-B61590C8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3A31-000C-D64C-87E3-C12E1AFB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54071" y="1899449"/>
            <a:ext cx="6868290" cy="41328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Insert Chart / Smart Art here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8B06F6-E321-7A4C-96BB-067EE7CD6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022" y="1899449"/>
            <a:ext cx="3732212" cy="4132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11289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C26011-695E-F348-BD7A-7E4B980F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601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ksi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AEFCEBE8-09EB-984D-B9A4-0A57741E4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A7414B-005F-A54E-9668-E2FB9D46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224582-5254-D84A-AFF2-B61590C8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11289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C26011-695E-F348-BD7A-7E4B980F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C2D779-0CA7-3D4B-A1CC-23501D6D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01931"/>
            <a:ext cx="5300669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290DD3B-0ED8-BF4B-8B5E-5BCD6C8F48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7755" y="1901931"/>
            <a:ext cx="5300669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0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towise logo">
            <a:extLst>
              <a:ext uri="{FF2B5EF4-FFF2-40B4-BE49-F238E27FC236}">
                <a16:creationId xmlns:a16="http://schemas.microsoft.com/office/drawing/2014/main" id="{639132B0-49F4-AE41-8E8E-2AD165B7680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4C6241-9F41-034D-A8EC-BBE1531B4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5D26CA1-A276-684B-A36E-71ED71EB7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3A31-000C-D64C-87E3-C12E1AFB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61" y="1899107"/>
            <a:ext cx="10800000" cy="4050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Insert Chart / Smart Art here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501179"/>
            <a:ext cx="10800000" cy="11366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74E970-D0F8-414E-8727-CBBF3C6B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854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FDEBA0A4-4AB7-8745-B7DE-C40EEC11811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B0CBAFE-262D-0048-B951-131E01D6C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BFAF95-BB7D-A348-B5A0-BC6EF311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6AE2635-1DDA-F14E-8363-F13290F1D4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20510" y="2552058"/>
            <a:ext cx="2330133" cy="3413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B4387DC-DA34-6442-ADCA-984EB2E6EC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20510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E56992-2CF6-774C-A209-0D6AA3DB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5911" y="2552059"/>
            <a:ext cx="2330133" cy="3413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D733F28-237A-A142-8FD3-63164F784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911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857ED0C-29D4-404E-A030-62D525FA4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1311" y="2552059"/>
            <a:ext cx="2330133" cy="3413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CC7ACC2-99D9-ED4B-B547-3BCEDA7AD6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1311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5A6A4-348D-0A4E-936A-07D87054ED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710" y="2552059"/>
            <a:ext cx="2330133" cy="3413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69CE2-A820-3043-96A1-2B24FEB2B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10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2DE44-667B-164B-AD09-2E13FEC3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503877"/>
            <a:ext cx="10800000" cy="1136172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25000"/>
              </a:lnSpc>
              <a:defRPr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70FE139-A267-5749-8007-8BB50F149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615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infrasuunnitteluun viittaavaa grafiikkaa kuten datavirtoja ja katuvalaistuksen ääriviivoja.">
            <a:extLst>
              <a:ext uri="{FF2B5EF4-FFF2-40B4-BE49-F238E27FC236}">
                <a16:creationId xmlns:a16="http://schemas.microsoft.com/office/drawing/2014/main" id="{B06DD1A7-7624-D948-AD72-880C3E917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E0AF74A-0F25-4845-8368-49C1C412B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FE0502E-63F0-EC47-85BE-E76C07CDF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B13199-0F9C-DE4E-BB8B-B72EF4E2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3474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3BB129-4149-574D-BD64-DA3706D72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636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kiinteistöihin viittaavaa grafiikkaa kuten kiinteistöjen sisätilojen ääriviivoja.">
            <a:extLst>
              <a:ext uri="{FF2B5EF4-FFF2-40B4-BE49-F238E27FC236}">
                <a16:creationId xmlns:a16="http://schemas.microsoft.com/office/drawing/2014/main" id="{B06DD1A7-7624-D948-AD72-880C3E917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751EC73-CDB7-4846-8A24-4968CC5B1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2368E5F-EB50-B248-9698-FB7DCCD55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B13199-0F9C-DE4E-BB8B-B72EF4E2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3474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pic>
        <p:nvPicPr>
          <p:cNvPr id="12" name="Picture 37" descr="Sitowise logo">
            <a:extLst>
              <a:ext uri="{FF2B5EF4-FFF2-40B4-BE49-F238E27FC236}">
                <a16:creationId xmlns:a16="http://schemas.microsoft.com/office/drawing/2014/main" id="{CB371AC3-8E9B-C442-B91A-D349D7F751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FDBD1A-A174-A64D-A18E-D26D39741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6377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liikkumiseen ja liikenteeseen viittaavaa grafiikkaa kuten junan ja polkupyörän ääriviivoja.">
            <a:extLst>
              <a:ext uri="{FF2B5EF4-FFF2-40B4-BE49-F238E27FC236}">
                <a16:creationId xmlns:a16="http://schemas.microsoft.com/office/drawing/2014/main" id="{B06DD1A7-7624-D948-AD72-880C3E917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F0889ED-06F3-B645-98B6-6B053B179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302BAE50-C301-244C-9AE5-67CD11703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B13199-0F9C-DE4E-BB8B-B72EF4E2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364" y="2384425"/>
            <a:ext cx="6056313" cy="1723474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pic>
        <p:nvPicPr>
          <p:cNvPr id="12" name="Picture 37" descr="Sitowise logo">
            <a:extLst>
              <a:ext uri="{FF2B5EF4-FFF2-40B4-BE49-F238E27FC236}">
                <a16:creationId xmlns:a16="http://schemas.microsoft.com/office/drawing/2014/main" id="{CB371AC3-8E9B-C442-B91A-D349D7F751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6A133FE-5362-E541-A8FF-73ED5C351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85696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Sata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. 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E06A4-4B10-D348-9795-9FF56F9D9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CEB310D-9A18-A04A-8016-39FF6E314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C8B044-3338-1145-BCE2-F34CA727EB68}" type="datetimeFigureOut">
              <a:rPr lang="en-FI" smtClean="0"/>
              <a:pPr/>
              <a:t>06/16/2026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10FF-66F3-8241-B2E9-E8B021E0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DDAD-EF3A-F54C-ABEC-BCAB76E4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D9EB3D-8C88-1B46-ADDA-943FEBB3C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0573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9B95A-F99E-A34A-B776-E5E586D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838"/>
            <a:ext cx="10515600" cy="512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3135-AD9F-AB4F-B7F8-88B6B818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174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06EF-FF11-4F43-8C75-C63BE779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5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3B7F-2788-A448-A159-FA2CECCD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CAC0-8F28-274B-9556-6DD9D9AB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22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078A-4B70-0E47-AF3A-741AF7EDDFA5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72" r:id="rId3"/>
    <p:sldLayoutId id="2147483773" r:id="rId4"/>
    <p:sldLayoutId id="2147483742" r:id="rId5"/>
    <p:sldLayoutId id="2147483774" r:id="rId6"/>
    <p:sldLayoutId id="2147483775" r:id="rId7"/>
    <p:sldLayoutId id="2147483776" r:id="rId8"/>
    <p:sldLayoutId id="2147483778" r:id="rId9"/>
    <p:sldLayoutId id="2147483781" r:id="rId10"/>
    <p:sldLayoutId id="2147483779" r:id="rId11"/>
    <p:sldLayoutId id="2147483777" r:id="rId12"/>
    <p:sldLayoutId id="2147483780" r:id="rId13"/>
    <p:sldLayoutId id="2147483745" r:id="rId14"/>
    <p:sldLayoutId id="2147483845" r:id="rId15"/>
    <p:sldLayoutId id="2147483847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1502" userDrawn="1">
          <p15:clr>
            <a:srgbClr val="F26B43"/>
          </p15:clr>
        </p15:guide>
        <p15:guide id="9" orient="horz" pos="25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3B7F-2788-A448-A159-FA2CECCD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06EF-FF11-4F43-8C75-C63BE779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5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3135-AD9F-AB4F-B7F8-88B6B818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174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9B95A-F99E-A34A-B776-E5E586D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838"/>
            <a:ext cx="10515600" cy="512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CAC0-8F28-274B-9556-6DD9D9AB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22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078A-4B70-0E47-AF3A-741AF7EDDFA5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5" r:id="rId20"/>
    <p:sldLayoutId id="2147483836" r:id="rId21"/>
    <p:sldLayoutId id="2147483837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1502" userDrawn="1">
          <p15:clr>
            <a:srgbClr val="F26B43"/>
          </p15:clr>
        </p15:guide>
        <p15:guide id="9" orient="horz" pos="259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9B95A-F99E-A34A-B776-E5E586D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67" y="656041"/>
            <a:ext cx="10515600" cy="512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3135-AD9F-AB4F-B7F8-88B6B818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422" y="1526553"/>
            <a:ext cx="10515600" cy="4675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3B7F-2788-A448-A159-FA2CECCD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CAC0-8F28-274B-9556-6DD9D9AB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1BCFB7-E586-3941-9A06-0E486B156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B044-3338-1145-BCE2-F34CA727EB68}" type="datetimeFigureOut">
              <a:rPr lang="en-FI" smtClean="0"/>
              <a:t>06/16/2026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89" r:id="rId2"/>
    <p:sldLayoutId id="2147483715" r:id="rId3"/>
    <p:sldLayoutId id="2147483716" r:id="rId4"/>
    <p:sldLayoutId id="2147483730" r:id="rId5"/>
    <p:sldLayoutId id="2147483731" r:id="rId6"/>
    <p:sldLayoutId id="2147483732" r:id="rId7"/>
    <p:sldLayoutId id="2147483738" r:id="rId8"/>
    <p:sldLayoutId id="2147483790" r:id="rId9"/>
    <p:sldLayoutId id="2147483769" r:id="rId10"/>
    <p:sldLayoutId id="2147483786" r:id="rId11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14DC39-B54D-5040-8E26-495BABD3D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</p:spPr>
        <p:txBody>
          <a:bodyPr/>
          <a:lstStyle/>
          <a:p>
            <a:r>
              <a:rPr lang="fi-FI" dirty="0"/>
              <a:t>Auran kunnan käsittelyyn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0D95C-C9D4-1D4F-8D4C-7CA2BBA34D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410049"/>
          </a:xfrm>
        </p:spPr>
        <p:txBody>
          <a:bodyPr/>
          <a:lstStyle/>
          <a:p>
            <a:r>
              <a:rPr lang="fi-FI" dirty="0"/>
              <a:t>Yhdystien vaihtoehdot, 16.6.2026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4A21-F8A1-6247-89E0-42989771A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1713471"/>
            <a:ext cx="6404743" cy="22406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Vt</a:t>
            </a:r>
            <a:r>
              <a:rPr lang="fi-FI" dirty="0"/>
              <a:t> 9 Auran ETL ja </a:t>
            </a:r>
            <a:r>
              <a:rPr lang="fi-FI" dirty="0" err="1"/>
              <a:t>Kt</a:t>
            </a:r>
            <a:r>
              <a:rPr lang="fi-FI" dirty="0"/>
              <a:t> 41 kääntö</a:t>
            </a:r>
            <a:br>
              <a:rPr lang="fi-FI" dirty="0"/>
            </a:br>
            <a:r>
              <a:rPr lang="fi-FI" dirty="0"/>
              <a:t>Tiesuunnitelma</a:t>
            </a:r>
          </a:p>
        </p:txBody>
      </p:sp>
    </p:spTree>
    <p:extLst>
      <p:ext uri="{BB962C8B-B14F-4D97-AF65-F5344CB8AC3E}">
        <p14:creationId xmlns:p14="http://schemas.microsoft.com/office/powerpoint/2010/main" val="283468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F3052-248F-ECC3-F0C6-978818BC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EE42-FC46-DAEB-4927-45526E23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588139"/>
          </a:xfrm>
        </p:spPr>
        <p:txBody>
          <a:bodyPr/>
          <a:lstStyle/>
          <a:p>
            <a:r>
              <a:rPr lang="fi-FI" dirty="0"/>
              <a:t>Yhdystien vaihtoehdot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8A02B-EFB4-29D3-73DE-8408CA1D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087395"/>
            <a:ext cx="11305337" cy="5651156"/>
          </a:xfrm>
        </p:spPr>
        <p:txBody>
          <a:bodyPr/>
          <a:lstStyle/>
          <a:p>
            <a:pPr>
              <a:buNone/>
            </a:pPr>
            <a:r>
              <a:rPr lang="fi-FI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fi-FI" sz="1400" b="1" dirty="0">
                <a:ea typeface="Aptos" panose="020B0004020202020204" pitchFamily="34" charset="0"/>
                <a:cs typeface="Aptos" panose="020B0004020202020204" pitchFamily="34" charset="0"/>
              </a:rPr>
              <a:t>Yhdyst</a:t>
            </a:r>
            <a:r>
              <a:rPr lang="fi-FI" sz="1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ien liittymäjärjestelyille on päädytty esittämään kahta vaihtoehtoista ratkaisua, joista pyydetään Auran kunnan alustava kannanotto)</a:t>
            </a:r>
            <a:endParaRPr lang="fi-FI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Kaikki vaihtoehdot liikenteellisesti toimivia ja hyväksyttäviä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Molemma</a:t>
            </a:r>
            <a:r>
              <a:rPr lang="fi-FI" sz="1400" dirty="0">
                <a:ea typeface="Times New Roman" panose="02020603050405020304" pitchFamily="18" charset="0"/>
                <a:cs typeface="Aptos" panose="020B0004020202020204" pitchFamily="34" charset="0"/>
              </a:rPr>
              <a:t>t v</a:t>
            </a: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aihtoehdot vaativat </a:t>
            </a:r>
            <a:r>
              <a:rPr lang="fi-FI" sz="1400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Huuskantien</a:t>
            </a: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parantamista Kauppakaaren ja </a:t>
            </a:r>
            <a:r>
              <a:rPr lang="fi-FI" sz="1400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Huuskantien</a:t>
            </a: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pohjoismutkan välillä (n. 280 metrin matkalla), jotta rinnakkaistielle saadaan riittävän hyvän olosuhteet, kadun levennys ja </a:t>
            </a:r>
            <a:r>
              <a:rPr lang="fi-FI" sz="1400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jk+pp-tien</a:t>
            </a: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rakentamista – alustava kustannusarvio 0,3 M€. Tämän </a:t>
            </a:r>
            <a:r>
              <a:rPr lang="fi-FI" sz="1400" dirty="0">
                <a:ea typeface="Times New Roman" panose="02020603050405020304" pitchFamily="18" charset="0"/>
                <a:cs typeface="Aptos" panose="020B0004020202020204" pitchFamily="34" charset="0"/>
              </a:rPr>
              <a:t>osuuden mahdollisista kustannusjaosta Valtion ja kunnan kanssa </a:t>
            </a: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neuvotellaan erikseen tiesuunnitelman edetessä.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a typeface="Times New Roman" panose="02020603050405020304" pitchFamily="18" charset="0"/>
                <a:cs typeface="Aptos" panose="020B0004020202020204" pitchFamily="34" charset="0"/>
              </a:rPr>
              <a:t>Suunnittelussa on noussut esille kunnan taholta myös Yhdystien itäpuoleinen </a:t>
            </a:r>
            <a:r>
              <a:rPr lang="fi-FI" sz="1400" dirty="0" err="1">
                <a:ea typeface="Times New Roman" panose="02020603050405020304" pitchFamily="18" charset="0"/>
                <a:cs typeface="Aptos" panose="020B0004020202020204" pitchFamily="34" charset="0"/>
              </a:rPr>
              <a:t>jk+pp-tie</a:t>
            </a:r>
            <a:r>
              <a:rPr lang="fi-FI" sz="1400" dirty="0">
                <a:ea typeface="Times New Roman" panose="02020603050405020304" pitchFamily="18" charset="0"/>
                <a:cs typeface="Aptos" panose="020B0004020202020204" pitchFamily="34" charset="0"/>
              </a:rPr>
              <a:t> Urpontien ja Auran eritasoliittymän rampin välille noin 400 metrin matkalle</a:t>
            </a:r>
          </a:p>
          <a:p>
            <a:pPr marL="774900" lvl="2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Kustannusarvio noin 0,2-0,3 M€ </a:t>
            </a:r>
          </a:p>
          <a:p>
            <a:pPr marL="774900" lvl="2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Kustannusvastuu rakentamisesta, kunnossapidosta ja suunnittelusta kunnalla </a:t>
            </a:r>
          </a:p>
          <a:p>
            <a:pPr marL="774900" lvl="2" indent="-342900">
              <a:buFont typeface="Symbol" panose="05050102010706020507" pitchFamily="18" charset="2"/>
              <a:buChar char=""/>
            </a:pPr>
            <a:r>
              <a:rPr lang="fi-FI" sz="1400" dirty="0">
                <a:ea typeface="Times New Roman" panose="02020603050405020304" pitchFamily="18" charset="0"/>
                <a:cs typeface="Aptos" panose="020B0004020202020204" pitchFamily="34" charset="0"/>
              </a:rPr>
              <a:t>Alustava arvio suunnittelukustannuksista 9000-11000 €</a:t>
            </a:r>
            <a:endParaRPr lang="fi-FI" sz="14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endParaRPr lang="fi-FI" sz="14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34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95DE6-30FB-F6F4-05DD-4B8DF6A17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4ADD-AE39-4D8E-BAA1-74F7B4A3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Maantien 224 liittymäjärjestelyt – uusi </a:t>
            </a:r>
            <a:r>
              <a:rPr lang="fi-FI" dirty="0" err="1"/>
              <a:t>ve</a:t>
            </a:r>
            <a:r>
              <a:rPr lang="fi-FI" dirty="0"/>
              <a:t> 1b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21D97-65AE-B597-9CE9-D4BD2724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052" y="1142206"/>
            <a:ext cx="4468546" cy="4618790"/>
          </a:xfrm>
        </p:spPr>
        <p:txBody>
          <a:bodyPr/>
          <a:lstStyle/>
          <a:p>
            <a:r>
              <a:rPr lang="fi-FI" dirty="0"/>
              <a:t>Kustannusarvio 0,9 M€, josta kunnan alustava osuus 0,3-0,4 M€ (osa uudesta kiertoliittymästä) ilman </a:t>
            </a:r>
            <a:r>
              <a:rPr lang="fi-FI" dirty="0" err="1"/>
              <a:t>Huuskantien</a:t>
            </a:r>
            <a:r>
              <a:rPr lang="fi-FI" dirty="0"/>
              <a:t> parantamista ja itäpuolista </a:t>
            </a:r>
            <a:r>
              <a:rPr lang="fi-FI" dirty="0" err="1"/>
              <a:t>jk+pp-tietä</a:t>
            </a:r>
            <a:endParaRPr lang="fi-FI" dirty="0"/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1BB3A-0540-FACB-8CAC-179DD728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61" y="1142206"/>
            <a:ext cx="6107655" cy="5080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D5A2E-348D-D748-B3FB-997C189DB1CE}"/>
              </a:ext>
            </a:extLst>
          </p:cNvPr>
          <p:cNvSpPr txBox="1"/>
          <p:nvPr/>
        </p:nvSpPr>
        <p:spPr>
          <a:xfrm>
            <a:off x="3316777" y="4987636"/>
            <a:ext cx="233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Puistotien liittymä kannattanee säilyttää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7EDAE5-4482-5C50-B06E-B53965B72191}"/>
              </a:ext>
            </a:extLst>
          </p:cNvPr>
          <p:cNvCxnSpPr>
            <a:cxnSpLocks/>
          </p:cNvCxnSpPr>
          <p:nvPr/>
        </p:nvCxnSpPr>
        <p:spPr>
          <a:xfrm flipV="1">
            <a:off x="3474720" y="3948545"/>
            <a:ext cx="201468" cy="1039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65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B588C-9A81-D19C-63A2-B8FE828C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EFBE-DFD9-17A5-6583-F58C4F57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3" y="258799"/>
            <a:ext cx="10800000" cy="1128940"/>
          </a:xfrm>
        </p:spPr>
        <p:txBody>
          <a:bodyPr/>
          <a:lstStyle/>
          <a:p>
            <a:r>
              <a:rPr lang="fi-FI" dirty="0"/>
              <a:t>Maantien 224 liittymäjärjestelyt –</a:t>
            </a:r>
            <a:r>
              <a:rPr lang="fi-FI" dirty="0" err="1"/>
              <a:t>ve</a:t>
            </a:r>
            <a:r>
              <a:rPr lang="fi-FI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707C-C879-205F-4024-87C03F1D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3" y="1136822"/>
            <a:ext cx="2556082" cy="48979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ns. minimiratkaisu – nykyiset tasoliittymät ja sivusuunnille saarekkeita yms. tarkistetaan kääntymiskaistat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Kustannusarvio noin 0,49-0,55 M€ ilman </a:t>
            </a:r>
            <a:r>
              <a:rPr lang="fi-FI" sz="1400" dirty="0" err="1"/>
              <a:t>Huuskantien</a:t>
            </a:r>
            <a:r>
              <a:rPr lang="fi-FI" sz="1400" dirty="0"/>
              <a:t> parantamista ja mahdollista itäpuolen </a:t>
            </a:r>
            <a:r>
              <a:rPr lang="fi-FI" sz="1400" dirty="0" err="1"/>
              <a:t>jk+pp-tietä</a:t>
            </a:r>
            <a:endParaRPr lang="fi-FI" sz="1400" dirty="0"/>
          </a:p>
          <a:p>
            <a:endParaRPr lang="fi-FI" sz="1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28A11F-B0A8-FC07-474C-E6EE6232EBD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445668" y="1136822"/>
            <a:ext cx="7713945" cy="5220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B16FE-C2FC-605F-6EF5-213DCC754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743">
            <a:off x="3582258" y="816079"/>
            <a:ext cx="3438908" cy="59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8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F5A7C92-FFC2-8FEE-53DA-F6A8D7924A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37" y="1549404"/>
            <a:ext cx="5330544" cy="413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Kuuskoskentien vuoden 2025 keskimääräinen liikennemäärä (KVL) on valtatien 9 liittymän kohdalla noin 700 ajoneuvoa, josta raskasta liikennettä on arviolta noin 30 ajoneuvoa.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Maantieltä 224 (Yhdystie) kääntyvien Urpontien keskimääräinen liikennemäärä on noin 2300 ajoneuvoa ja Kauppakaaren noin 1600 ajoneuvoa vuorokaudessa.</a:t>
            </a:r>
          </a:p>
          <a:p>
            <a:endParaRPr lang="fi-FI" sz="140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BC19559F-048E-83D3-F270-CCE5EEF6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555821"/>
          </a:xfrm>
        </p:spPr>
        <p:txBody>
          <a:bodyPr/>
          <a:lstStyle/>
          <a:p>
            <a:r>
              <a:rPr lang="fi-FI" dirty="0"/>
              <a:t>Nykytilan liikennemäärät Yhdystien itäpuolella katuverkolla 2025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7272293-D239-5734-7992-93FC667FE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361" y="1373565"/>
            <a:ext cx="6037774" cy="4339883"/>
          </a:xfrm>
          <a:prstGeom prst="rect">
            <a:avLst/>
          </a:prstGeom>
        </p:spPr>
      </p:pic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3489EBE5-B68D-351D-6865-BEB170F6C1AB}"/>
              </a:ext>
            </a:extLst>
          </p:cNvPr>
          <p:cNvSpPr/>
          <p:nvPr/>
        </p:nvSpPr>
        <p:spPr>
          <a:xfrm>
            <a:off x="6084277" y="1484141"/>
            <a:ext cx="5915465" cy="1835834"/>
          </a:xfrm>
          <a:custGeom>
            <a:avLst/>
            <a:gdLst>
              <a:gd name="csX0" fmla="*/ 0 w 5915465"/>
              <a:gd name="csY0" fmla="*/ 1835834 h 1835834"/>
              <a:gd name="csX1" fmla="*/ 49237 w 5915465"/>
              <a:gd name="csY1" fmla="*/ 1821766 h 1835834"/>
              <a:gd name="csX2" fmla="*/ 1624818 w 5915465"/>
              <a:gd name="csY2" fmla="*/ 1343465 h 1835834"/>
              <a:gd name="csX3" fmla="*/ 3108960 w 5915465"/>
              <a:gd name="csY3" fmla="*/ 872197 h 1835834"/>
              <a:gd name="csX4" fmla="*/ 4473526 w 5915465"/>
              <a:gd name="csY4" fmla="*/ 457200 h 1835834"/>
              <a:gd name="csX5" fmla="*/ 5366825 w 5915465"/>
              <a:gd name="csY5" fmla="*/ 168813 h 1835834"/>
              <a:gd name="csX6" fmla="*/ 5915465 w 5915465"/>
              <a:gd name="csY6" fmla="*/ 0 h 18358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915465" h="1835834">
                <a:moveTo>
                  <a:pt x="0" y="1835834"/>
                </a:moveTo>
                <a:lnTo>
                  <a:pt x="49237" y="1821766"/>
                </a:lnTo>
                <a:lnTo>
                  <a:pt x="1624818" y="1343465"/>
                </a:lnTo>
                <a:lnTo>
                  <a:pt x="3108960" y="872197"/>
                </a:lnTo>
                <a:lnTo>
                  <a:pt x="4473526" y="457200"/>
                </a:lnTo>
                <a:cubicBezTo>
                  <a:pt x="4849837" y="339969"/>
                  <a:pt x="5366825" y="168813"/>
                  <a:pt x="5366825" y="168813"/>
                </a:cubicBezTo>
                <a:lnTo>
                  <a:pt x="5915465" y="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03EAB602-A631-3FBE-82CB-F47DFCE1CF2F}"/>
              </a:ext>
            </a:extLst>
          </p:cNvPr>
          <p:cNvSpPr/>
          <p:nvPr/>
        </p:nvSpPr>
        <p:spPr>
          <a:xfrm>
            <a:off x="9636369" y="2201594"/>
            <a:ext cx="754480" cy="633046"/>
          </a:xfrm>
          <a:custGeom>
            <a:avLst/>
            <a:gdLst>
              <a:gd name="csX0" fmla="*/ 0 w 754480"/>
              <a:gd name="csY0" fmla="*/ 35169 h 633046"/>
              <a:gd name="csX1" fmla="*/ 77373 w 754480"/>
              <a:gd name="csY1" fmla="*/ 182880 h 633046"/>
              <a:gd name="csX2" fmla="*/ 211016 w 754480"/>
              <a:gd name="csY2" fmla="*/ 211015 h 633046"/>
              <a:gd name="csX3" fmla="*/ 429065 w 754480"/>
              <a:gd name="csY3" fmla="*/ 70338 h 633046"/>
              <a:gd name="csX4" fmla="*/ 583809 w 754480"/>
              <a:gd name="csY4" fmla="*/ 0 h 633046"/>
              <a:gd name="csX5" fmla="*/ 731520 w 754480"/>
              <a:gd name="csY5" fmla="*/ 70338 h 633046"/>
              <a:gd name="csX6" fmla="*/ 745588 w 754480"/>
              <a:gd name="csY6" fmla="*/ 267286 h 633046"/>
              <a:gd name="csX7" fmla="*/ 647114 w 754480"/>
              <a:gd name="csY7" fmla="*/ 633046 h 6330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754480" h="633046">
                <a:moveTo>
                  <a:pt x="0" y="35169"/>
                </a:moveTo>
                <a:cubicBezTo>
                  <a:pt x="21102" y="94370"/>
                  <a:pt x="42204" y="153572"/>
                  <a:pt x="77373" y="182880"/>
                </a:cubicBezTo>
                <a:cubicBezTo>
                  <a:pt x="112542" y="212188"/>
                  <a:pt x="152401" y="229772"/>
                  <a:pt x="211016" y="211015"/>
                </a:cubicBezTo>
                <a:cubicBezTo>
                  <a:pt x="269631" y="192258"/>
                  <a:pt x="366933" y="105507"/>
                  <a:pt x="429065" y="70338"/>
                </a:cubicBezTo>
                <a:cubicBezTo>
                  <a:pt x="491197" y="35169"/>
                  <a:pt x="533400" y="0"/>
                  <a:pt x="583809" y="0"/>
                </a:cubicBezTo>
                <a:cubicBezTo>
                  <a:pt x="634218" y="0"/>
                  <a:pt x="704557" y="25790"/>
                  <a:pt x="731520" y="70338"/>
                </a:cubicBezTo>
                <a:cubicBezTo>
                  <a:pt x="758483" y="114886"/>
                  <a:pt x="759656" y="173501"/>
                  <a:pt x="745588" y="267286"/>
                </a:cubicBezTo>
                <a:cubicBezTo>
                  <a:pt x="731520" y="361071"/>
                  <a:pt x="689317" y="497058"/>
                  <a:pt x="647114" y="633046"/>
                </a:cubicBezTo>
              </a:path>
            </a:pathLst>
          </a:custGeom>
          <a:noFill/>
          <a:ln w="19050">
            <a:solidFill>
              <a:srgbClr val="3C3C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53832630-BEB9-9DEA-7613-4B6FBC2D55DB}"/>
              </a:ext>
            </a:extLst>
          </p:cNvPr>
          <p:cNvSpPr/>
          <p:nvPr/>
        </p:nvSpPr>
        <p:spPr>
          <a:xfrm>
            <a:off x="6822831" y="3115994"/>
            <a:ext cx="1632240" cy="2605455"/>
          </a:xfrm>
          <a:custGeom>
            <a:avLst/>
            <a:gdLst>
              <a:gd name="csX0" fmla="*/ 0 w 1632240"/>
              <a:gd name="csY0" fmla="*/ 0 h 2605455"/>
              <a:gd name="csX1" fmla="*/ 886264 w 1632240"/>
              <a:gd name="csY1" fmla="*/ 1413803 h 2605455"/>
              <a:gd name="csX2" fmla="*/ 1526344 w 1632240"/>
              <a:gd name="csY2" fmla="*/ 2419643 h 2605455"/>
              <a:gd name="csX3" fmla="*/ 1624818 w 1632240"/>
              <a:gd name="csY3" fmla="*/ 2602523 h 26054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32240" h="2605455">
                <a:moveTo>
                  <a:pt x="0" y="0"/>
                </a:moveTo>
                <a:lnTo>
                  <a:pt x="886264" y="1413803"/>
                </a:lnTo>
                <a:cubicBezTo>
                  <a:pt x="1140655" y="1817077"/>
                  <a:pt x="1403252" y="2221523"/>
                  <a:pt x="1526344" y="2419643"/>
                </a:cubicBezTo>
                <a:cubicBezTo>
                  <a:pt x="1649436" y="2617763"/>
                  <a:pt x="1637127" y="2610143"/>
                  <a:pt x="1624818" y="2602523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14BD563-8970-4196-5063-35DE9A45F5FE}"/>
              </a:ext>
            </a:extLst>
          </p:cNvPr>
          <p:cNvSpPr txBox="1"/>
          <p:nvPr/>
        </p:nvSpPr>
        <p:spPr>
          <a:xfrm>
            <a:off x="10865836" y="2201594"/>
            <a:ext cx="935502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700</a:t>
            </a:r>
            <a:r>
              <a:rPr lang="fi-FI" sz="1200" dirty="0"/>
              <a:t> / 30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B77EF45B-187E-8310-5F86-253A7AA2E10F}"/>
              </a:ext>
            </a:extLst>
          </p:cNvPr>
          <p:cNvCxnSpPr>
            <a:cxnSpLocks/>
            <a:stCxn id="20" idx="1"/>
            <a:endCxn id="14" idx="6"/>
          </p:cNvCxnSpPr>
          <p:nvPr/>
        </p:nvCxnSpPr>
        <p:spPr>
          <a:xfrm flipH="1">
            <a:off x="10381957" y="2340094"/>
            <a:ext cx="483879" cy="128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>
            <a:extLst>
              <a:ext uri="{FF2B5EF4-FFF2-40B4-BE49-F238E27FC236}">
                <a16:creationId xmlns:a16="http://schemas.microsoft.com/office/drawing/2014/main" id="{B7DC5770-C79E-CD15-93E2-B871960B9BF3}"/>
              </a:ext>
            </a:extLst>
          </p:cNvPr>
          <p:cNvSpPr txBox="1"/>
          <p:nvPr/>
        </p:nvSpPr>
        <p:spPr>
          <a:xfrm>
            <a:off x="6822831" y="5405205"/>
            <a:ext cx="1044527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2 300</a:t>
            </a:r>
            <a:r>
              <a:rPr lang="fi-FI" sz="1200" dirty="0"/>
              <a:t> / 35</a:t>
            </a:r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D49D8754-BD3A-FD79-4FC5-78B4EE6412FA}"/>
              </a:ext>
            </a:extLst>
          </p:cNvPr>
          <p:cNvCxnSpPr>
            <a:cxnSpLocks/>
            <a:stCxn id="42" idx="1"/>
            <a:endCxn id="26" idx="3"/>
          </p:cNvCxnSpPr>
          <p:nvPr/>
        </p:nvCxnSpPr>
        <p:spPr>
          <a:xfrm flipH="1">
            <a:off x="7867358" y="4994031"/>
            <a:ext cx="348174" cy="54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373EA8FF-D097-FD64-1B61-442C6622AF69}"/>
              </a:ext>
            </a:extLst>
          </p:cNvPr>
          <p:cNvSpPr txBox="1"/>
          <p:nvPr/>
        </p:nvSpPr>
        <p:spPr>
          <a:xfrm>
            <a:off x="7440740" y="3218465"/>
            <a:ext cx="1044527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1 600</a:t>
            </a:r>
            <a:r>
              <a:rPr lang="fi-FI" sz="1200" dirty="0"/>
              <a:t> / 30</a:t>
            </a:r>
          </a:p>
        </p:txBody>
      </p: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BB1514D5-BA1A-876F-34DA-01815FA00ACD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7963004" y="3495464"/>
            <a:ext cx="157614" cy="588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Vapaamuotoinen: Muoto 37">
            <a:extLst>
              <a:ext uri="{FF2B5EF4-FFF2-40B4-BE49-F238E27FC236}">
                <a16:creationId xmlns:a16="http://schemas.microsoft.com/office/drawing/2014/main" id="{DD886C9B-E1F8-661B-96E0-9274F0090654}"/>
              </a:ext>
            </a:extLst>
          </p:cNvPr>
          <p:cNvSpPr/>
          <p:nvPr/>
        </p:nvSpPr>
        <p:spPr>
          <a:xfrm>
            <a:off x="9677896" y="2834640"/>
            <a:ext cx="605587" cy="2398542"/>
          </a:xfrm>
          <a:custGeom>
            <a:avLst/>
            <a:gdLst>
              <a:gd name="csX0" fmla="*/ 605587 w 605587"/>
              <a:gd name="csY0" fmla="*/ 0 h 2384474"/>
              <a:gd name="csX1" fmla="*/ 471944 w 605587"/>
              <a:gd name="csY1" fmla="*/ 436098 h 2384474"/>
              <a:gd name="csX2" fmla="*/ 486012 w 605587"/>
              <a:gd name="csY2" fmla="*/ 710418 h 2384474"/>
              <a:gd name="csX3" fmla="*/ 422707 w 605587"/>
              <a:gd name="csY3" fmla="*/ 1195754 h 2384474"/>
              <a:gd name="csX4" fmla="*/ 317199 w 605587"/>
              <a:gd name="csY4" fmla="*/ 1498209 h 2384474"/>
              <a:gd name="csX5" fmla="*/ 28812 w 605587"/>
              <a:gd name="csY5" fmla="*/ 1920240 h 2384474"/>
              <a:gd name="csX6" fmla="*/ 7710 w 605587"/>
              <a:gd name="csY6" fmla="*/ 2131255 h 2384474"/>
              <a:gd name="csX7" fmla="*/ 676 w 605587"/>
              <a:gd name="csY7" fmla="*/ 2335237 h 2384474"/>
              <a:gd name="csX8" fmla="*/ 676 w 605587"/>
              <a:gd name="csY8" fmla="*/ 2384474 h 23844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05587" h="2384474">
                <a:moveTo>
                  <a:pt x="605587" y="0"/>
                </a:moveTo>
                <a:cubicBezTo>
                  <a:pt x="548730" y="158847"/>
                  <a:pt x="491873" y="317695"/>
                  <a:pt x="471944" y="436098"/>
                </a:cubicBezTo>
                <a:cubicBezTo>
                  <a:pt x="452015" y="554501"/>
                  <a:pt x="494218" y="583809"/>
                  <a:pt x="486012" y="710418"/>
                </a:cubicBezTo>
                <a:cubicBezTo>
                  <a:pt x="477806" y="837027"/>
                  <a:pt x="450842" y="1064456"/>
                  <a:pt x="422707" y="1195754"/>
                </a:cubicBezTo>
                <a:cubicBezTo>
                  <a:pt x="394572" y="1327052"/>
                  <a:pt x="382848" y="1377461"/>
                  <a:pt x="317199" y="1498209"/>
                </a:cubicBezTo>
                <a:cubicBezTo>
                  <a:pt x="251550" y="1618957"/>
                  <a:pt x="80393" y="1814732"/>
                  <a:pt x="28812" y="1920240"/>
                </a:cubicBezTo>
                <a:cubicBezTo>
                  <a:pt x="-22769" y="2025748"/>
                  <a:pt x="12399" y="2062089"/>
                  <a:pt x="7710" y="2131255"/>
                </a:cubicBezTo>
                <a:cubicBezTo>
                  <a:pt x="3021" y="2200421"/>
                  <a:pt x="1848" y="2293034"/>
                  <a:pt x="676" y="2335237"/>
                </a:cubicBezTo>
                <a:cubicBezTo>
                  <a:pt x="-496" y="2377440"/>
                  <a:pt x="90" y="2380957"/>
                  <a:pt x="676" y="238447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Vapaamuotoinen: Muoto 38">
            <a:extLst>
              <a:ext uri="{FF2B5EF4-FFF2-40B4-BE49-F238E27FC236}">
                <a16:creationId xmlns:a16="http://schemas.microsoft.com/office/drawing/2014/main" id="{4696AA08-D918-2111-5442-CC6CCC80BA3A}"/>
              </a:ext>
            </a:extLst>
          </p:cNvPr>
          <p:cNvSpPr/>
          <p:nvPr/>
        </p:nvSpPr>
        <p:spPr>
          <a:xfrm>
            <a:off x="8271803" y="2769697"/>
            <a:ext cx="2009494" cy="2217300"/>
          </a:xfrm>
          <a:custGeom>
            <a:avLst/>
            <a:gdLst>
              <a:gd name="csX0" fmla="*/ 1962443 w 1962443"/>
              <a:gd name="csY0" fmla="*/ 64943 h 2217300"/>
              <a:gd name="csX1" fmla="*/ 1617784 w 1962443"/>
              <a:gd name="csY1" fmla="*/ 50875 h 2217300"/>
              <a:gd name="csX2" fmla="*/ 970671 w 1962443"/>
              <a:gd name="csY2" fmla="*/ 8672 h 2217300"/>
              <a:gd name="csX3" fmla="*/ 422031 w 1962443"/>
              <a:gd name="csY3" fmla="*/ 240789 h 2217300"/>
              <a:gd name="csX4" fmla="*/ 175846 w 1962443"/>
              <a:gd name="csY4" fmla="*/ 1535017 h 2217300"/>
              <a:gd name="csX5" fmla="*/ 0 w 1962443"/>
              <a:gd name="csY5" fmla="*/ 2217300 h 2217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962443" h="2217300">
                <a:moveTo>
                  <a:pt x="1962443" y="64943"/>
                </a:moveTo>
                <a:lnTo>
                  <a:pt x="1617784" y="50875"/>
                </a:lnTo>
                <a:cubicBezTo>
                  <a:pt x="1452489" y="41496"/>
                  <a:pt x="1169963" y="-22980"/>
                  <a:pt x="970671" y="8672"/>
                </a:cubicBezTo>
                <a:cubicBezTo>
                  <a:pt x="771379" y="40324"/>
                  <a:pt x="554502" y="-13602"/>
                  <a:pt x="422031" y="240789"/>
                </a:cubicBezTo>
                <a:cubicBezTo>
                  <a:pt x="289560" y="495180"/>
                  <a:pt x="246184" y="1205599"/>
                  <a:pt x="175846" y="1535017"/>
                </a:cubicBezTo>
                <a:cubicBezTo>
                  <a:pt x="105507" y="1864436"/>
                  <a:pt x="52753" y="2040868"/>
                  <a:pt x="0" y="2217300"/>
                </a:cubicBezTo>
              </a:path>
            </a:pathLst>
          </a:custGeom>
          <a:noFill/>
          <a:ln w="19050">
            <a:solidFill>
              <a:srgbClr val="3C3C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Vapaamuotoinen: Muoto 39">
            <a:extLst>
              <a:ext uri="{FF2B5EF4-FFF2-40B4-BE49-F238E27FC236}">
                <a16:creationId xmlns:a16="http://schemas.microsoft.com/office/drawing/2014/main" id="{B1E92373-097E-62AC-E18F-5952DDD34AB9}"/>
              </a:ext>
            </a:extLst>
          </p:cNvPr>
          <p:cNvSpPr/>
          <p:nvPr/>
        </p:nvSpPr>
        <p:spPr>
          <a:xfrm>
            <a:off x="7617655" y="4076734"/>
            <a:ext cx="879231" cy="298318"/>
          </a:xfrm>
          <a:custGeom>
            <a:avLst/>
            <a:gdLst>
              <a:gd name="csX0" fmla="*/ 0 w 879231"/>
              <a:gd name="csY0" fmla="*/ 298318 h 298318"/>
              <a:gd name="csX1" fmla="*/ 436099 w 879231"/>
              <a:gd name="csY1" fmla="*/ 38066 h 298318"/>
              <a:gd name="csX2" fmla="*/ 611945 w 879231"/>
              <a:gd name="csY2" fmla="*/ 2897 h 298318"/>
              <a:gd name="csX3" fmla="*/ 879231 w 879231"/>
              <a:gd name="csY3" fmla="*/ 52134 h 2983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79231" h="298318">
                <a:moveTo>
                  <a:pt x="0" y="298318"/>
                </a:moveTo>
                <a:cubicBezTo>
                  <a:pt x="167054" y="192810"/>
                  <a:pt x="334108" y="87303"/>
                  <a:pt x="436099" y="38066"/>
                </a:cubicBezTo>
                <a:cubicBezTo>
                  <a:pt x="538090" y="-11171"/>
                  <a:pt x="538090" y="552"/>
                  <a:pt x="611945" y="2897"/>
                </a:cubicBezTo>
                <a:cubicBezTo>
                  <a:pt x="685800" y="5242"/>
                  <a:pt x="782515" y="28688"/>
                  <a:pt x="879231" y="52134"/>
                </a:cubicBezTo>
              </a:path>
            </a:pathLst>
          </a:custGeom>
          <a:noFill/>
          <a:ln w="19050">
            <a:solidFill>
              <a:srgbClr val="3C3C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Vapaamuotoinen: Muoto 41">
            <a:extLst>
              <a:ext uri="{FF2B5EF4-FFF2-40B4-BE49-F238E27FC236}">
                <a16:creationId xmlns:a16="http://schemas.microsoft.com/office/drawing/2014/main" id="{2FBEFC72-B01D-D186-8D0B-857C96A35BAD}"/>
              </a:ext>
            </a:extLst>
          </p:cNvPr>
          <p:cNvSpPr/>
          <p:nvPr/>
        </p:nvSpPr>
        <p:spPr>
          <a:xfrm>
            <a:off x="8067822" y="4993450"/>
            <a:ext cx="1610750" cy="239732"/>
          </a:xfrm>
          <a:custGeom>
            <a:avLst/>
            <a:gdLst>
              <a:gd name="csX0" fmla="*/ 0 w 1610750"/>
              <a:gd name="csY0" fmla="*/ 92021 h 239732"/>
              <a:gd name="csX1" fmla="*/ 147710 w 1610750"/>
              <a:gd name="csY1" fmla="*/ 581 h 239732"/>
              <a:gd name="csX2" fmla="*/ 422030 w 1610750"/>
              <a:gd name="csY2" fmla="*/ 56852 h 239732"/>
              <a:gd name="csX3" fmla="*/ 942535 w 1610750"/>
              <a:gd name="csY3" fmla="*/ 134224 h 239732"/>
              <a:gd name="csX4" fmla="*/ 1610750 w 1610750"/>
              <a:gd name="csY4" fmla="*/ 239732 h 2397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10750" h="239732">
                <a:moveTo>
                  <a:pt x="0" y="92021"/>
                </a:moveTo>
                <a:cubicBezTo>
                  <a:pt x="38686" y="49231"/>
                  <a:pt x="77372" y="6442"/>
                  <a:pt x="147710" y="581"/>
                </a:cubicBezTo>
                <a:cubicBezTo>
                  <a:pt x="218048" y="-5280"/>
                  <a:pt x="289559" y="34578"/>
                  <a:pt x="422030" y="56852"/>
                </a:cubicBezTo>
                <a:cubicBezTo>
                  <a:pt x="554501" y="79126"/>
                  <a:pt x="942535" y="134224"/>
                  <a:pt x="942535" y="134224"/>
                </a:cubicBezTo>
                <a:lnTo>
                  <a:pt x="1610750" y="239732"/>
                </a:lnTo>
              </a:path>
            </a:pathLst>
          </a:custGeom>
          <a:noFill/>
          <a:ln w="28575">
            <a:solidFill>
              <a:srgbClr val="3C3C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A639A2A-C3E6-18C8-AFAB-2409139DF1A5}"/>
              </a:ext>
            </a:extLst>
          </p:cNvPr>
          <p:cNvSpPr txBox="1"/>
          <p:nvPr/>
        </p:nvSpPr>
        <p:spPr>
          <a:xfrm>
            <a:off x="10618248" y="3861080"/>
            <a:ext cx="664042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b="1" dirty="0"/>
              <a:t>200</a:t>
            </a:r>
            <a:r>
              <a:rPr lang="fi-FI" sz="900" dirty="0"/>
              <a:t> / 2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66C68D7E-663F-D63C-D996-E9B147F592FA}"/>
              </a:ext>
            </a:extLst>
          </p:cNvPr>
          <p:cNvSpPr txBox="1"/>
          <p:nvPr/>
        </p:nvSpPr>
        <p:spPr>
          <a:xfrm>
            <a:off x="9117709" y="3175029"/>
            <a:ext cx="773651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b="1" dirty="0"/>
              <a:t>500</a:t>
            </a:r>
            <a:r>
              <a:rPr lang="fi-FI" sz="900" dirty="0"/>
              <a:t> / 28</a:t>
            </a:r>
          </a:p>
        </p:txBody>
      </p: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1C498A5F-7ECE-A3FB-DC30-8E2027A20BAB}"/>
              </a:ext>
            </a:extLst>
          </p:cNvPr>
          <p:cNvCxnSpPr>
            <a:cxnSpLocks/>
            <a:stCxn id="38" idx="3"/>
            <a:endCxn id="44" idx="1"/>
          </p:cNvCxnSpPr>
          <p:nvPr/>
        </p:nvCxnSpPr>
        <p:spPr>
          <a:xfrm flipV="1">
            <a:off x="10100603" y="3976496"/>
            <a:ext cx="517645" cy="6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8B5F030C-352F-257B-D4CA-1B952A9F2681}"/>
              </a:ext>
            </a:extLst>
          </p:cNvPr>
          <p:cNvCxnSpPr>
            <a:cxnSpLocks/>
            <a:stCxn id="39" idx="2"/>
            <a:endCxn id="46" idx="0"/>
          </p:cNvCxnSpPr>
          <p:nvPr/>
        </p:nvCxnSpPr>
        <p:spPr>
          <a:xfrm>
            <a:off x="9265747" y="2778369"/>
            <a:ext cx="238788" cy="396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iruutu 58">
            <a:extLst>
              <a:ext uri="{FF2B5EF4-FFF2-40B4-BE49-F238E27FC236}">
                <a16:creationId xmlns:a16="http://schemas.microsoft.com/office/drawing/2014/main" id="{559FF7F3-FA0E-84BB-0092-67AE0E431426}"/>
              </a:ext>
            </a:extLst>
          </p:cNvPr>
          <p:cNvSpPr txBox="1"/>
          <p:nvPr/>
        </p:nvSpPr>
        <p:spPr>
          <a:xfrm>
            <a:off x="8455071" y="5436449"/>
            <a:ext cx="956215" cy="26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b="1" dirty="0"/>
              <a:t>1 300</a:t>
            </a:r>
            <a:r>
              <a:rPr lang="fi-FI" sz="1050" dirty="0"/>
              <a:t> / 15</a:t>
            </a:r>
          </a:p>
        </p:txBody>
      </p:sp>
      <p:cxnSp>
        <p:nvCxnSpPr>
          <p:cNvPr id="60" name="Suora yhdysviiva 59">
            <a:extLst>
              <a:ext uri="{FF2B5EF4-FFF2-40B4-BE49-F238E27FC236}">
                <a16:creationId xmlns:a16="http://schemas.microsoft.com/office/drawing/2014/main" id="{82133565-C465-DE84-A3C8-6203117195CB}"/>
              </a:ext>
            </a:extLst>
          </p:cNvPr>
          <p:cNvCxnSpPr>
            <a:cxnSpLocks/>
            <a:stCxn id="42" idx="3"/>
            <a:endCxn id="59" idx="0"/>
          </p:cNvCxnSpPr>
          <p:nvPr/>
        </p:nvCxnSpPr>
        <p:spPr>
          <a:xfrm flipH="1">
            <a:off x="8933179" y="5127674"/>
            <a:ext cx="77178" cy="30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iruutu 64">
            <a:extLst>
              <a:ext uri="{FF2B5EF4-FFF2-40B4-BE49-F238E27FC236}">
                <a16:creationId xmlns:a16="http://schemas.microsoft.com/office/drawing/2014/main" id="{36AE5C85-C3FE-3EA1-A315-5F79E49F3E15}"/>
              </a:ext>
            </a:extLst>
          </p:cNvPr>
          <p:cNvSpPr txBox="1"/>
          <p:nvPr/>
        </p:nvSpPr>
        <p:spPr>
          <a:xfrm>
            <a:off x="8702073" y="4511178"/>
            <a:ext cx="816530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b="1" dirty="0"/>
              <a:t>1 000</a:t>
            </a:r>
            <a:r>
              <a:rPr lang="fi-FI" sz="900" dirty="0"/>
              <a:t>/ 20</a:t>
            </a:r>
          </a:p>
        </p:txBody>
      </p:sp>
      <p:cxnSp>
        <p:nvCxnSpPr>
          <p:cNvPr id="68" name="Suora yhdysviiva 67">
            <a:extLst>
              <a:ext uri="{FF2B5EF4-FFF2-40B4-BE49-F238E27FC236}">
                <a16:creationId xmlns:a16="http://schemas.microsoft.com/office/drawing/2014/main" id="{F505503E-7B6E-3046-1EE2-F119C35D297D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8391475" y="4529864"/>
            <a:ext cx="310598" cy="96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92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BEFDC-A5EE-16F2-BA3A-8EF038903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A055219E-DC0D-F21A-4946-E48666C36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15" y="1327176"/>
            <a:ext cx="7244861" cy="5137888"/>
          </a:xfrm>
          <a:prstGeom prst="rect">
            <a:avLst/>
          </a:prstGeom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003E3CA-6B19-E3AE-E05B-39088DAEC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61" y="1373564"/>
            <a:ext cx="2760617" cy="44926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Uudelle rinnakkaistielle jää ennustetilanteessa noin 200 ajoneuvoa vuorokaudessa.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/>
              <a:t>Huuskantien</a:t>
            </a:r>
            <a:r>
              <a:rPr lang="fi-FI" sz="1400" dirty="0"/>
              <a:t> liikennemäärä Kauppakaaren ja Auran Palvituotteen välillä kasvaa noin 700 ajoneuvoon vuorokaudessa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Kauppakaaren ja </a:t>
            </a:r>
            <a:r>
              <a:rPr lang="fi-FI" sz="1400" dirty="0" err="1"/>
              <a:t>Huuskantien</a:t>
            </a:r>
            <a:r>
              <a:rPr lang="fi-FI" sz="1400" dirty="0"/>
              <a:t> eteläosan   liikennemäärä kasvavat hieman.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7F79FC4-8006-718C-28EB-1685D9F9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555821"/>
          </a:xfrm>
        </p:spPr>
        <p:txBody>
          <a:bodyPr/>
          <a:lstStyle/>
          <a:p>
            <a:r>
              <a:rPr lang="fi-FI" dirty="0"/>
              <a:t>Hankkeen vaikutukset katuverkon liikennemääriin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D62A5B5-C62D-A8A9-F529-401D2BB2FB45}"/>
              </a:ext>
            </a:extLst>
          </p:cNvPr>
          <p:cNvSpPr txBox="1"/>
          <p:nvPr/>
        </p:nvSpPr>
        <p:spPr>
          <a:xfrm>
            <a:off x="7714938" y="4396117"/>
            <a:ext cx="827724" cy="24622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/>
              <a:t>700</a:t>
            </a:r>
            <a:r>
              <a:rPr lang="fi-FI" sz="1000" dirty="0"/>
              <a:t> / 30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09AAE539-F214-9A1B-A78A-598F74BC2C0F}"/>
              </a:ext>
            </a:extLst>
          </p:cNvPr>
          <p:cNvSpPr txBox="1"/>
          <p:nvPr/>
        </p:nvSpPr>
        <p:spPr>
          <a:xfrm>
            <a:off x="7258627" y="5245071"/>
            <a:ext cx="816530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b="1" dirty="0"/>
              <a:t>1 300</a:t>
            </a:r>
            <a:r>
              <a:rPr lang="fi-FI" sz="900" dirty="0"/>
              <a:t>/ 20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B2CB30B2-2349-5DEE-535F-2B7DCBFF8198}"/>
              </a:ext>
            </a:extLst>
          </p:cNvPr>
          <p:cNvSpPr txBox="1"/>
          <p:nvPr/>
        </p:nvSpPr>
        <p:spPr>
          <a:xfrm>
            <a:off x="7091012" y="5805937"/>
            <a:ext cx="956215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b="1" dirty="0"/>
              <a:t>1 400</a:t>
            </a:r>
            <a:r>
              <a:rPr lang="fi-FI" sz="900" dirty="0"/>
              <a:t> / 15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D617D579-C757-ED23-E3EF-60BA9C6A70CB}"/>
              </a:ext>
            </a:extLst>
          </p:cNvPr>
          <p:cNvSpPr txBox="1"/>
          <p:nvPr/>
        </p:nvSpPr>
        <p:spPr>
          <a:xfrm>
            <a:off x="9794199" y="4878059"/>
            <a:ext cx="664042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b="1" dirty="0"/>
              <a:t>200</a:t>
            </a:r>
            <a:r>
              <a:rPr lang="fi-FI" sz="900" dirty="0"/>
              <a:t> / 2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B0D25392-A6FF-0ECA-DB8B-0FD015A870CD}"/>
              </a:ext>
            </a:extLst>
          </p:cNvPr>
          <p:cNvSpPr txBox="1"/>
          <p:nvPr/>
        </p:nvSpPr>
        <p:spPr>
          <a:xfrm>
            <a:off x="5843340" y="3877826"/>
            <a:ext cx="1044527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/>
              <a:t>2 000</a:t>
            </a:r>
            <a:r>
              <a:rPr lang="fi-FI" sz="1200" dirty="0"/>
              <a:t> / 30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39799B8A-B37D-9985-8456-FC000A35FDC4}"/>
              </a:ext>
            </a:extLst>
          </p:cNvPr>
          <p:cNvCxnSpPr>
            <a:cxnSpLocks/>
            <a:stCxn id="22" idx="1"/>
            <a:endCxn id="31" idx="2"/>
          </p:cNvCxnSpPr>
          <p:nvPr/>
        </p:nvCxnSpPr>
        <p:spPr>
          <a:xfrm flipH="1" flipV="1">
            <a:off x="6365604" y="4154825"/>
            <a:ext cx="70365" cy="470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CFCEFA99-8FD1-34FF-83D6-7333A2068C79}"/>
              </a:ext>
            </a:extLst>
          </p:cNvPr>
          <p:cNvSpPr/>
          <p:nvPr/>
        </p:nvSpPr>
        <p:spPr>
          <a:xfrm>
            <a:off x="5943600" y="4625106"/>
            <a:ext cx="1005840" cy="197152"/>
          </a:xfrm>
          <a:custGeom>
            <a:avLst/>
            <a:gdLst>
              <a:gd name="csX0" fmla="*/ 0 w 1005840"/>
              <a:gd name="csY0" fmla="*/ 133847 h 197152"/>
              <a:gd name="csX1" fmla="*/ 492369 w 1005840"/>
              <a:gd name="csY1" fmla="*/ 204 h 197152"/>
              <a:gd name="csX2" fmla="*/ 815926 w 1005840"/>
              <a:gd name="csY2" fmla="*/ 105712 h 197152"/>
              <a:gd name="csX3" fmla="*/ 1005840 w 1005840"/>
              <a:gd name="csY3" fmla="*/ 197152 h 1971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05840" h="197152">
                <a:moveTo>
                  <a:pt x="0" y="133847"/>
                </a:moveTo>
                <a:cubicBezTo>
                  <a:pt x="178190" y="69370"/>
                  <a:pt x="356381" y="4893"/>
                  <a:pt x="492369" y="204"/>
                </a:cubicBezTo>
                <a:cubicBezTo>
                  <a:pt x="628357" y="-4485"/>
                  <a:pt x="730348" y="72887"/>
                  <a:pt x="815926" y="105712"/>
                </a:cubicBezTo>
                <a:cubicBezTo>
                  <a:pt x="901504" y="138537"/>
                  <a:pt x="953672" y="167844"/>
                  <a:pt x="1005840" y="197152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Vapaamuotoinen: Muoto 23">
            <a:extLst>
              <a:ext uri="{FF2B5EF4-FFF2-40B4-BE49-F238E27FC236}">
                <a16:creationId xmlns:a16="http://schemas.microsoft.com/office/drawing/2014/main" id="{3B9ECF99-EC7D-4841-7AF1-4E9D34C2B16E}"/>
              </a:ext>
            </a:extLst>
          </p:cNvPr>
          <p:cNvSpPr/>
          <p:nvPr/>
        </p:nvSpPr>
        <p:spPr>
          <a:xfrm>
            <a:off x="6077243" y="5834039"/>
            <a:ext cx="1983545" cy="817019"/>
          </a:xfrm>
          <a:custGeom>
            <a:avLst/>
            <a:gdLst>
              <a:gd name="csX0" fmla="*/ 0 w 1983545"/>
              <a:gd name="csY0" fmla="*/ 50330 h 817019"/>
              <a:gd name="csX1" fmla="*/ 182880 w 1983545"/>
              <a:gd name="csY1" fmla="*/ 1093 h 817019"/>
              <a:gd name="csX2" fmla="*/ 365760 w 1983545"/>
              <a:gd name="csY2" fmla="*/ 92533 h 817019"/>
              <a:gd name="csX3" fmla="*/ 1069145 w 1983545"/>
              <a:gd name="csY3" fmla="*/ 479394 h 817019"/>
              <a:gd name="csX4" fmla="*/ 1983545 w 1983545"/>
              <a:gd name="csY4" fmla="*/ 817019 h 8170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83545" h="817019">
                <a:moveTo>
                  <a:pt x="0" y="50330"/>
                </a:moveTo>
                <a:cubicBezTo>
                  <a:pt x="60960" y="22194"/>
                  <a:pt x="121920" y="-5941"/>
                  <a:pt x="182880" y="1093"/>
                </a:cubicBezTo>
                <a:cubicBezTo>
                  <a:pt x="243840" y="8127"/>
                  <a:pt x="218049" y="12816"/>
                  <a:pt x="365760" y="92533"/>
                </a:cubicBezTo>
                <a:cubicBezTo>
                  <a:pt x="513471" y="172250"/>
                  <a:pt x="799514" y="358646"/>
                  <a:pt x="1069145" y="479394"/>
                </a:cubicBezTo>
                <a:cubicBezTo>
                  <a:pt x="1338776" y="600142"/>
                  <a:pt x="1661160" y="708580"/>
                  <a:pt x="1983545" y="8170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Vapaamuotoinen: Muoto 24">
            <a:extLst>
              <a:ext uri="{FF2B5EF4-FFF2-40B4-BE49-F238E27FC236}">
                <a16:creationId xmlns:a16="http://schemas.microsoft.com/office/drawing/2014/main" id="{432143D9-C0A6-EA70-9EA1-F1EDABE50ADC}"/>
              </a:ext>
            </a:extLst>
          </p:cNvPr>
          <p:cNvSpPr/>
          <p:nvPr/>
        </p:nvSpPr>
        <p:spPr>
          <a:xfrm>
            <a:off x="6379698" y="3341028"/>
            <a:ext cx="3277773" cy="2525200"/>
          </a:xfrm>
          <a:custGeom>
            <a:avLst/>
            <a:gdLst>
              <a:gd name="csX0" fmla="*/ 0 w 3277773"/>
              <a:gd name="csY0" fmla="*/ 2525200 h 2525200"/>
              <a:gd name="csX1" fmla="*/ 400930 w 3277773"/>
              <a:gd name="csY1" fmla="*/ 1878086 h 2525200"/>
              <a:gd name="csX2" fmla="*/ 689317 w 3277773"/>
              <a:gd name="csY2" fmla="*/ 1273175 h 2525200"/>
              <a:gd name="csX3" fmla="*/ 998807 w 3277773"/>
              <a:gd name="csY3" fmla="*/ 675298 h 2525200"/>
              <a:gd name="csX4" fmla="*/ 1315330 w 3277773"/>
              <a:gd name="csY4" fmla="*/ 105557 h 2525200"/>
              <a:gd name="csX5" fmla="*/ 1695157 w 3277773"/>
              <a:gd name="csY5" fmla="*/ 14117 h 2525200"/>
              <a:gd name="csX6" fmla="*/ 1976511 w 3277773"/>
              <a:gd name="csY6" fmla="*/ 56320 h 2525200"/>
              <a:gd name="csX7" fmla="*/ 3277773 w 3277773"/>
              <a:gd name="csY7" fmla="*/ 527587 h 252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3277773" h="2525200">
                <a:moveTo>
                  <a:pt x="0" y="2525200"/>
                </a:moveTo>
                <a:cubicBezTo>
                  <a:pt x="143022" y="2305978"/>
                  <a:pt x="286044" y="2086757"/>
                  <a:pt x="400930" y="1878086"/>
                </a:cubicBezTo>
                <a:cubicBezTo>
                  <a:pt x="515816" y="1669415"/>
                  <a:pt x="589671" y="1473640"/>
                  <a:pt x="689317" y="1273175"/>
                </a:cubicBezTo>
                <a:cubicBezTo>
                  <a:pt x="788963" y="1072710"/>
                  <a:pt x="894472" y="869901"/>
                  <a:pt x="998807" y="675298"/>
                </a:cubicBezTo>
                <a:cubicBezTo>
                  <a:pt x="1103143" y="480695"/>
                  <a:pt x="1199272" y="215754"/>
                  <a:pt x="1315330" y="105557"/>
                </a:cubicBezTo>
                <a:cubicBezTo>
                  <a:pt x="1431388" y="-4640"/>
                  <a:pt x="1584960" y="22323"/>
                  <a:pt x="1695157" y="14117"/>
                </a:cubicBezTo>
                <a:cubicBezTo>
                  <a:pt x="1805354" y="5911"/>
                  <a:pt x="1712742" y="-29258"/>
                  <a:pt x="1976511" y="56320"/>
                </a:cubicBezTo>
                <a:cubicBezTo>
                  <a:pt x="2240280" y="141898"/>
                  <a:pt x="2759026" y="334742"/>
                  <a:pt x="3277773" y="527587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Vapaamuotoinen: Muoto 27">
            <a:extLst>
              <a:ext uri="{FF2B5EF4-FFF2-40B4-BE49-F238E27FC236}">
                <a16:creationId xmlns:a16="http://schemas.microsoft.com/office/drawing/2014/main" id="{BF6B7306-BCF3-7163-5586-D79DE0B3E846}"/>
              </a:ext>
            </a:extLst>
          </p:cNvPr>
          <p:cNvSpPr/>
          <p:nvPr/>
        </p:nvSpPr>
        <p:spPr>
          <a:xfrm>
            <a:off x="7702062" y="2888283"/>
            <a:ext cx="3031587" cy="530166"/>
          </a:xfrm>
          <a:custGeom>
            <a:avLst/>
            <a:gdLst>
              <a:gd name="csX0" fmla="*/ 0 w 3031587"/>
              <a:gd name="csY0" fmla="*/ 530166 h 530166"/>
              <a:gd name="csX1" fmla="*/ 211015 w 3031587"/>
              <a:gd name="csY1" fmla="*/ 283982 h 530166"/>
              <a:gd name="csX2" fmla="*/ 534572 w 3031587"/>
              <a:gd name="csY2" fmla="*/ 80000 h 530166"/>
              <a:gd name="csX3" fmla="*/ 928467 w 3031587"/>
              <a:gd name="csY3" fmla="*/ 2628 h 530166"/>
              <a:gd name="csX4" fmla="*/ 1793630 w 3031587"/>
              <a:gd name="csY4" fmla="*/ 16695 h 530166"/>
              <a:gd name="csX5" fmla="*/ 3031587 w 3031587"/>
              <a:gd name="csY5" fmla="*/ 16695 h 5301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031587" h="530166">
                <a:moveTo>
                  <a:pt x="0" y="530166"/>
                </a:moveTo>
                <a:cubicBezTo>
                  <a:pt x="60960" y="444588"/>
                  <a:pt x="121920" y="359010"/>
                  <a:pt x="211015" y="283982"/>
                </a:cubicBezTo>
                <a:cubicBezTo>
                  <a:pt x="300110" y="208954"/>
                  <a:pt x="414997" y="126892"/>
                  <a:pt x="534572" y="80000"/>
                </a:cubicBezTo>
                <a:cubicBezTo>
                  <a:pt x="654147" y="33108"/>
                  <a:pt x="718624" y="13179"/>
                  <a:pt x="928467" y="2628"/>
                </a:cubicBezTo>
                <a:cubicBezTo>
                  <a:pt x="1138310" y="-7923"/>
                  <a:pt x="1793630" y="16695"/>
                  <a:pt x="1793630" y="16695"/>
                </a:cubicBezTo>
                <a:lnTo>
                  <a:pt x="3031587" y="16695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919D6BA0-416D-5162-9D53-813C7FEEA9FC}"/>
              </a:ext>
            </a:extLst>
          </p:cNvPr>
          <p:cNvSpPr/>
          <p:nvPr/>
        </p:nvSpPr>
        <p:spPr>
          <a:xfrm>
            <a:off x="8074855" y="2904978"/>
            <a:ext cx="2088351" cy="3734973"/>
          </a:xfrm>
          <a:custGeom>
            <a:avLst/>
            <a:gdLst>
              <a:gd name="csX0" fmla="*/ 1181687 w 2088351"/>
              <a:gd name="csY0" fmla="*/ 0 h 3734973"/>
              <a:gd name="csX1" fmla="*/ 1195754 w 2088351"/>
              <a:gd name="csY1" fmla="*/ 196948 h 3734973"/>
              <a:gd name="csX2" fmla="*/ 1385668 w 2088351"/>
              <a:gd name="csY2" fmla="*/ 302456 h 3734973"/>
              <a:gd name="csX3" fmla="*/ 1779563 w 2088351"/>
              <a:gd name="csY3" fmla="*/ 189914 h 3734973"/>
              <a:gd name="csX4" fmla="*/ 2011680 w 2088351"/>
              <a:gd name="csY4" fmla="*/ 225084 h 3734973"/>
              <a:gd name="csX5" fmla="*/ 2074985 w 2088351"/>
              <a:gd name="csY5" fmla="*/ 457200 h 3734973"/>
              <a:gd name="csX6" fmla="*/ 1779563 w 2088351"/>
              <a:gd name="csY6" fmla="*/ 970671 h 3734973"/>
              <a:gd name="csX7" fmla="*/ 1364567 w 2088351"/>
              <a:gd name="csY7" fmla="*/ 1575582 h 3734973"/>
              <a:gd name="csX8" fmla="*/ 1280160 w 2088351"/>
              <a:gd name="csY8" fmla="*/ 1892105 h 3734973"/>
              <a:gd name="csX9" fmla="*/ 1062111 w 2088351"/>
              <a:gd name="csY9" fmla="*/ 2426677 h 3734973"/>
              <a:gd name="csX10" fmla="*/ 724487 w 2088351"/>
              <a:gd name="csY10" fmla="*/ 2855742 h 3734973"/>
              <a:gd name="csX11" fmla="*/ 147711 w 2088351"/>
              <a:gd name="csY11" fmla="*/ 3291840 h 3734973"/>
              <a:gd name="csX12" fmla="*/ 0 w 2088351"/>
              <a:gd name="csY12" fmla="*/ 3734973 h 37349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088351" h="3734973">
                <a:moveTo>
                  <a:pt x="1181687" y="0"/>
                </a:moveTo>
                <a:cubicBezTo>
                  <a:pt x="1171722" y="73269"/>
                  <a:pt x="1161757" y="146539"/>
                  <a:pt x="1195754" y="196948"/>
                </a:cubicBezTo>
                <a:cubicBezTo>
                  <a:pt x="1229751" y="247357"/>
                  <a:pt x="1288367" y="303628"/>
                  <a:pt x="1385668" y="302456"/>
                </a:cubicBezTo>
                <a:cubicBezTo>
                  <a:pt x="1482969" y="301284"/>
                  <a:pt x="1675228" y="202809"/>
                  <a:pt x="1779563" y="189914"/>
                </a:cubicBezTo>
                <a:cubicBezTo>
                  <a:pt x="1883898" y="177019"/>
                  <a:pt x="1962443" y="180536"/>
                  <a:pt x="2011680" y="225084"/>
                </a:cubicBezTo>
                <a:cubicBezTo>
                  <a:pt x="2060917" y="269632"/>
                  <a:pt x="2113671" y="332936"/>
                  <a:pt x="2074985" y="457200"/>
                </a:cubicBezTo>
                <a:cubicBezTo>
                  <a:pt x="2036299" y="581464"/>
                  <a:pt x="1897966" y="784274"/>
                  <a:pt x="1779563" y="970671"/>
                </a:cubicBezTo>
                <a:cubicBezTo>
                  <a:pt x="1661160" y="1157068"/>
                  <a:pt x="1447801" y="1422010"/>
                  <a:pt x="1364567" y="1575582"/>
                </a:cubicBezTo>
                <a:cubicBezTo>
                  <a:pt x="1281333" y="1729154"/>
                  <a:pt x="1330569" y="1750256"/>
                  <a:pt x="1280160" y="1892105"/>
                </a:cubicBezTo>
                <a:cubicBezTo>
                  <a:pt x="1229751" y="2033954"/>
                  <a:pt x="1154723" y="2266071"/>
                  <a:pt x="1062111" y="2426677"/>
                </a:cubicBezTo>
                <a:cubicBezTo>
                  <a:pt x="969499" y="2587283"/>
                  <a:pt x="876887" y="2711548"/>
                  <a:pt x="724487" y="2855742"/>
                </a:cubicBezTo>
                <a:cubicBezTo>
                  <a:pt x="572087" y="2999936"/>
                  <a:pt x="268459" y="3145302"/>
                  <a:pt x="147711" y="3291840"/>
                </a:cubicBezTo>
                <a:cubicBezTo>
                  <a:pt x="26963" y="3438378"/>
                  <a:pt x="13481" y="3586675"/>
                  <a:pt x="0" y="373497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F98EE388-47A6-7EFC-76D6-5A3DE50527CB}"/>
              </a:ext>
            </a:extLst>
          </p:cNvPr>
          <p:cNvCxnSpPr>
            <a:cxnSpLocks/>
            <a:stCxn id="44" idx="1"/>
            <a:endCxn id="29" idx="8"/>
          </p:cNvCxnSpPr>
          <p:nvPr/>
        </p:nvCxnSpPr>
        <p:spPr>
          <a:xfrm flipH="1" flipV="1">
            <a:off x="9355015" y="4797083"/>
            <a:ext cx="439184" cy="19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6A47D2B-5972-02DA-236B-E4D5521DFF1A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>
          <a:xfrm>
            <a:off x="7378505" y="4016326"/>
            <a:ext cx="336433" cy="502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>
            <a:extLst>
              <a:ext uri="{FF2B5EF4-FFF2-40B4-BE49-F238E27FC236}">
                <a16:creationId xmlns:a16="http://schemas.microsoft.com/office/drawing/2014/main" id="{4F8FD965-15F0-B9A7-D541-8A08ECF7DD29}"/>
              </a:ext>
            </a:extLst>
          </p:cNvPr>
          <p:cNvCxnSpPr/>
          <p:nvPr/>
        </p:nvCxnSpPr>
        <p:spPr>
          <a:xfrm>
            <a:off x="7476978" y="3153366"/>
            <a:ext cx="379828" cy="39472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iruutu 49">
            <a:extLst>
              <a:ext uri="{FF2B5EF4-FFF2-40B4-BE49-F238E27FC236}">
                <a16:creationId xmlns:a16="http://schemas.microsoft.com/office/drawing/2014/main" id="{8BD4EBF0-4FC1-9C03-C12E-28F8F2A117DB}"/>
              </a:ext>
            </a:extLst>
          </p:cNvPr>
          <p:cNvSpPr txBox="1"/>
          <p:nvPr/>
        </p:nvSpPr>
        <p:spPr>
          <a:xfrm>
            <a:off x="8096011" y="3822993"/>
            <a:ext cx="773651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b="1" dirty="0"/>
              <a:t>500</a:t>
            </a:r>
            <a:r>
              <a:rPr lang="fi-FI" sz="900" dirty="0"/>
              <a:t> / 28</a:t>
            </a:r>
          </a:p>
        </p:txBody>
      </p: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CAF0E66F-E161-9F9D-CD67-ADC141C17AD3}"/>
              </a:ext>
            </a:extLst>
          </p:cNvPr>
          <p:cNvCxnSpPr>
            <a:cxnSpLocks/>
            <a:stCxn id="50" idx="0"/>
            <a:endCxn id="25" idx="6"/>
          </p:cNvCxnSpPr>
          <p:nvPr/>
        </p:nvCxnSpPr>
        <p:spPr>
          <a:xfrm flipH="1" flipV="1">
            <a:off x="8356209" y="3397348"/>
            <a:ext cx="126628" cy="425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iruutu 57">
            <a:extLst>
              <a:ext uri="{FF2B5EF4-FFF2-40B4-BE49-F238E27FC236}">
                <a16:creationId xmlns:a16="http://schemas.microsoft.com/office/drawing/2014/main" id="{8B335E2A-4A54-E70C-1AC5-BEB9BF408E84}"/>
              </a:ext>
            </a:extLst>
          </p:cNvPr>
          <p:cNvSpPr txBox="1"/>
          <p:nvPr/>
        </p:nvSpPr>
        <p:spPr>
          <a:xfrm>
            <a:off x="8622065" y="3153332"/>
            <a:ext cx="664042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900" b="1" dirty="0"/>
              <a:t>200</a:t>
            </a:r>
            <a:r>
              <a:rPr lang="fi-FI" sz="900" dirty="0"/>
              <a:t> / 2</a:t>
            </a:r>
          </a:p>
        </p:txBody>
      </p: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EFCB068A-3C80-108B-AAE0-B216B8D53B3B}"/>
              </a:ext>
            </a:extLst>
          </p:cNvPr>
          <p:cNvCxnSpPr>
            <a:cxnSpLocks/>
            <a:stCxn id="28" idx="3"/>
            <a:endCxn id="58" idx="0"/>
          </p:cNvCxnSpPr>
          <p:nvPr/>
        </p:nvCxnSpPr>
        <p:spPr>
          <a:xfrm>
            <a:off x="8630529" y="2890911"/>
            <a:ext cx="323557" cy="262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>
            <a:extLst>
              <a:ext uri="{FF2B5EF4-FFF2-40B4-BE49-F238E27FC236}">
                <a16:creationId xmlns:a16="http://schemas.microsoft.com/office/drawing/2014/main" id="{DF6508A4-70D7-CD48-F7B2-5A62C71D4C48}"/>
              </a:ext>
            </a:extLst>
          </p:cNvPr>
          <p:cNvCxnSpPr>
            <a:cxnSpLocks/>
            <a:stCxn id="65" idx="1"/>
            <a:endCxn id="25" idx="1"/>
          </p:cNvCxnSpPr>
          <p:nvPr/>
        </p:nvCxnSpPr>
        <p:spPr>
          <a:xfrm flipH="1" flipV="1">
            <a:off x="6780628" y="5219114"/>
            <a:ext cx="477999" cy="141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yhdysviiva 72">
            <a:extLst>
              <a:ext uri="{FF2B5EF4-FFF2-40B4-BE49-F238E27FC236}">
                <a16:creationId xmlns:a16="http://schemas.microsoft.com/office/drawing/2014/main" id="{D54DE043-14C5-9195-3DD8-D812EB473829}"/>
              </a:ext>
            </a:extLst>
          </p:cNvPr>
          <p:cNvCxnSpPr>
            <a:cxnSpLocks/>
            <a:stCxn id="24" idx="3"/>
            <a:endCxn id="59" idx="2"/>
          </p:cNvCxnSpPr>
          <p:nvPr/>
        </p:nvCxnSpPr>
        <p:spPr>
          <a:xfrm flipV="1">
            <a:off x="7146388" y="6036769"/>
            <a:ext cx="422732" cy="276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Vapaamuotoinen: Muoto 76">
            <a:extLst>
              <a:ext uri="{FF2B5EF4-FFF2-40B4-BE49-F238E27FC236}">
                <a16:creationId xmlns:a16="http://schemas.microsoft.com/office/drawing/2014/main" id="{6E801D68-D90A-F8EA-7B8C-717B33C11B4B}"/>
              </a:ext>
            </a:extLst>
          </p:cNvPr>
          <p:cNvSpPr/>
          <p:nvPr/>
        </p:nvSpPr>
        <p:spPr>
          <a:xfrm>
            <a:off x="5057335" y="3868615"/>
            <a:ext cx="443132" cy="84407"/>
          </a:xfrm>
          <a:custGeom>
            <a:avLst/>
            <a:gdLst>
              <a:gd name="csX0" fmla="*/ 0 w 443132"/>
              <a:gd name="csY0" fmla="*/ 84407 h 84407"/>
              <a:gd name="csX1" fmla="*/ 443132 w 443132"/>
              <a:gd name="csY1" fmla="*/ 0 h 84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43132" h="84407">
                <a:moveTo>
                  <a:pt x="0" y="84407"/>
                </a:moveTo>
                <a:lnTo>
                  <a:pt x="443132" y="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Vapaamuotoinen: Muoto 77">
            <a:extLst>
              <a:ext uri="{FF2B5EF4-FFF2-40B4-BE49-F238E27FC236}">
                <a16:creationId xmlns:a16="http://schemas.microsoft.com/office/drawing/2014/main" id="{ACFB9852-D37C-978E-C284-A7852E328328}"/>
              </a:ext>
            </a:extLst>
          </p:cNvPr>
          <p:cNvSpPr/>
          <p:nvPr/>
        </p:nvSpPr>
        <p:spPr>
          <a:xfrm>
            <a:off x="4199206" y="3608363"/>
            <a:ext cx="1100095" cy="2813539"/>
          </a:xfrm>
          <a:custGeom>
            <a:avLst/>
            <a:gdLst>
              <a:gd name="csX0" fmla="*/ 0 w 1100095"/>
              <a:gd name="csY0" fmla="*/ 0 h 2813539"/>
              <a:gd name="csX1" fmla="*/ 647114 w 1100095"/>
              <a:gd name="csY1" fmla="*/ 218049 h 2813539"/>
              <a:gd name="csX2" fmla="*/ 858129 w 1100095"/>
              <a:gd name="csY2" fmla="*/ 358726 h 2813539"/>
              <a:gd name="csX3" fmla="*/ 914400 w 1100095"/>
              <a:gd name="csY3" fmla="*/ 562708 h 2813539"/>
              <a:gd name="csX4" fmla="*/ 1041009 w 1100095"/>
              <a:gd name="csY4" fmla="*/ 1041009 h 2813539"/>
              <a:gd name="csX5" fmla="*/ 1083212 w 1100095"/>
              <a:gd name="csY5" fmla="*/ 1343465 h 2813539"/>
              <a:gd name="csX6" fmla="*/ 1076179 w 1100095"/>
              <a:gd name="csY6" fmla="*/ 1624819 h 2813539"/>
              <a:gd name="csX7" fmla="*/ 808892 w 1100095"/>
              <a:gd name="csY7" fmla="*/ 2201594 h 2813539"/>
              <a:gd name="csX8" fmla="*/ 597877 w 1100095"/>
              <a:gd name="csY8" fmla="*/ 2525151 h 2813539"/>
              <a:gd name="csX9" fmla="*/ 422031 w 1100095"/>
              <a:gd name="csY9" fmla="*/ 2813539 h 28135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100095" h="2813539">
                <a:moveTo>
                  <a:pt x="0" y="0"/>
                </a:moveTo>
                <a:cubicBezTo>
                  <a:pt x="252046" y="79130"/>
                  <a:pt x="504092" y="158261"/>
                  <a:pt x="647114" y="218049"/>
                </a:cubicBezTo>
                <a:cubicBezTo>
                  <a:pt x="790136" y="277837"/>
                  <a:pt x="813581" y="301283"/>
                  <a:pt x="858129" y="358726"/>
                </a:cubicBezTo>
                <a:cubicBezTo>
                  <a:pt x="902677" y="416169"/>
                  <a:pt x="883920" y="448994"/>
                  <a:pt x="914400" y="562708"/>
                </a:cubicBezTo>
                <a:cubicBezTo>
                  <a:pt x="944880" y="676422"/>
                  <a:pt x="1012874" y="910883"/>
                  <a:pt x="1041009" y="1041009"/>
                </a:cubicBezTo>
                <a:cubicBezTo>
                  <a:pt x="1069144" y="1171135"/>
                  <a:pt x="1077350" y="1246164"/>
                  <a:pt x="1083212" y="1343465"/>
                </a:cubicBezTo>
                <a:cubicBezTo>
                  <a:pt x="1089074" y="1440766"/>
                  <a:pt x="1121899" y="1481798"/>
                  <a:pt x="1076179" y="1624819"/>
                </a:cubicBezTo>
                <a:cubicBezTo>
                  <a:pt x="1030459" y="1767841"/>
                  <a:pt x="888609" y="2051539"/>
                  <a:pt x="808892" y="2201594"/>
                </a:cubicBezTo>
                <a:cubicBezTo>
                  <a:pt x="729175" y="2351649"/>
                  <a:pt x="662354" y="2423160"/>
                  <a:pt x="597877" y="2525151"/>
                </a:cubicBezTo>
                <a:cubicBezTo>
                  <a:pt x="533400" y="2627142"/>
                  <a:pt x="467751" y="2777197"/>
                  <a:pt x="422031" y="2813539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Vapaamuotoinen: Muoto 78">
            <a:extLst>
              <a:ext uri="{FF2B5EF4-FFF2-40B4-BE49-F238E27FC236}">
                <a16:creationId xmlns:a16="http://schemas.microsoft.com/office/drawing/2014/main" id="{F1CCA84F-C249-4113-AC1F-D9A1B1FF0FBE}"/>
              </a:ext>
            </a:extLst>
          </p:cNvPr>
          <p:cNvSpPr/>
          <p:nvPr/>
        </p:nvSpPr>
        <p:spPr>
          <a:xfrm>
            <a:off x="5008098" y="5816991"/>
            <a:ext cx="921434" cy="227873"/>
          </a:xfrm>
          <a:custGeom>
            <a:avLst/>
            <a:gdLst>
              <a:gd name="csX0" fmla="*/ 0 w 921434"/>
              <a:gd name="csY0" fmla="*/ 0 h 227873"/>
              <a:gd name="csX1" fmla="*/ 386862 w 921434"/>
              <a:gd name="csY1" fmla="*/ 225083 h 227873"/>
              <a:gd name="csX2" fmla="*/ 921434 w 921434"/>
              <a:gd name="csY2" fmla="*/ 105507 h 2278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921434" h="227873">
                <a:moveTo>
                  <a:pt x="0" y="0"/>
                </a:moveTo>
                <a:cubicBezTo>
                  <a:pt x="116645" y="103749"/>
                  <a:pt x="233290" y="207499"/>
                  <a:pt x="386862" y="225083"/>
                </a:cubicBezTo>
                <a:cubicBezTo>
                  <a:pt x="540434" y="242667"/>
                  <a:pt x="730934" y="174087"/>
                  <a:pt x="921434" y="105507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654956"/>
      </p:ext>
    </p:extLst>
  </p:cSld>
  <p:clrMapOvr>
    <a:masterClrMapping/>
  </p:clrMapOvr>
</p:sld>
</file>

<file path=ppt/theme/theme1.xml><?xml version="1.0" encoding="utf-8"?>
<a:theme xmlns:a="http://schemas.openxmlformats.org/drawingml/2006/main" name="Otsikko- ja väliotsikkodiat">
  <a:themeElements>
    <a:clrScheme name="Sitowise - taulukkovärit - V2">
      <a:dk1>
        <a:srgbClr val="000000"/>
      </a:dk1>
      <a:lt1>
        <a:srgbClr val="FFFFFF"/>
      </a:lt1>
      <a:dk2>
        <a:srgbClr val="003856"/>
      </a:dk2>
      <a:lt2>
        <a:srgbClr val="83C9F0"/>
      </a:lt2>
      <a:accent1>
        <a:srgbClr val="7FC200"/>
      </a:accent1>
      <a:accent2>
        <a:srgbClr val="003856"/>
      </a:accent2>
      <a:accent3>
        <a:srgbClr val="ED6890"/>
      </a:accent3>
      <a:accent4>
        <a:srgbClr val="83C9F0"/>
      </a:accent4>
      <a:accent5>
        <a:srgbClr val="FFEB44"/>
      </a:accent5>
      <a:accent6>
        <a:srgbClr val="34B98B"/>
      </a:accent6>
      <a:hlink>
        <a:srgbClr val="0563C1"/>
      </a:hlink>
      <a:folHlink>
        <a:srgbClr val="954F72"/>
      </a:folHlink>
    </a:clrScheme>
    <a:fontScheme name="B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owise-ppt-template-uusi-brandi" id="{B3AA8241-6252-427D-9134-3CBC00A657C9}" vid="{E0C57259-DE0A-4C08-B900-4591D6849168}"/>
    </a:ext>
  </a:extLst>
</a:theme>
</file>

<file path=ppt/theme/theme2.xml><?xml version="1.0" encoding="utf-8"?>
<a:theme xmlns:a="http://schemas.openxmlformats.org/drawingml/2006/main" name="Graafiset pohjat">
  <a:themeElements>
    <a:clrScheme name="Sitowise - taulukkovärit - V2">
      <a:dk1>
        <a:srgbClr val="000000"/>
      </a:dk1>
      <a:lt1>
        <a:srgbClr val="FFFFFF"/>
      </a:lt1>
      <a:dk2>
        <a:srgbClr val="003856"/>
      </a:dk2>
      <a:lt2>
        <a:srgbClr val="83C9F0"/>
      </a:lt2>
      <a:accent1>
        <a:srgbClr val="7FC200"/>
      </a:accent1>
      <a:accent2>
        <a:srgbClr val="003856"/>
      </a:accent2>
      <a:accent3>
        <a:srgbClr val="ED6890"/>
      </a:accent3>
      <a:accent4>
        <a:srgbClr val="83C9F0"/>
      </a:accent4>
      <a:accent5>
        <a:srgbClr val="FFEB44"/>
      </a:accent5>
      <a:accent6>
        <a:srgbClr val="34B98B"/>
      </a:accent6>
      <a:hlink>
        <a:srgbClr val="0563C1"/>
      </a:hlink>
      <a:folHlink>
        <a:srgbClr val="954F72"/>
      </a:folHlink>
    </a:clrScheme>
    <a:fontScheme name="B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owise-ppt-template-uusi-brandi" id="{B3AA8241-6252-427D-9134-3CBC00A657C9}" vid="{A188EB0B-0DDB-49DA-8EAC-341637BFDA18}"/>
    </a:ext>
  </a:extLst>
</a:theme>
</file>

<file path=ppt/theme/theme3.xml><?xml version="1.0" encoding="utf-8"?>
<a:theme xmlns:a="http://schemas.openxmlformats.org/drawingml/2006/main" name="Blankot pohjat">
  <a:themeElements>
    <a:clrScheme name="Sitowise - taulukkovärit - V2">
      <a:dk1>
        <a:srgbClr val="000000"/>
      </a:dk1>
      <a:lt1>
        <a:srgbClr val="FFFFFF"/>
      </a:lt1>
      <a:dk2>
        <a:srgbClr val="003856"/>
      </a:dk2>
      <a:lt2>
        <a:srgbClr val="83C9F0"/>
      </a:lt2>
      <a:accent1>
        <a:srgbClr val="7FC200"/>
      </a:accent1>
      <a:accent2>
        <a:srgbClr val="003856"/>
      </a:accent2>
      <a:accent3>
        <a:srgbClr val="ED6890"/>
      </a:accent3>
      <a:accent4>
        <a:srgbClr val="83C9F0"/>
      </a:accent4>
      <a:accent5>
        <a:srgbClr val="FFEB44"/>
      </a:accent5>
      <a:accent6>
        <a:srgbClr val="34B98B"/>
      </a:accent6>
      <a:hlink>
        <a:srgbClr val="0563C1"/>
      </a:hlink>
      <a:folHlink>
        <a:srgbClr val="954F72"/>
      </a:folHlink>
    </a:clrScheme>
    <a:fontScheme name="B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owise-ppt-template-uusi-brandi" id="{B3AA8241-6252-427D-9134-3CBC00A657C9}" vid="{F29CEEA6-AFB8-479A-82DE-99BE98AC57B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969A70-94D4-411F-B634-26027C4F023F}">
  <we:reference id="842b2b2b-8ddd-4a6e-a770-2eb08a163176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d3e0d4-e0ca-42ef-942b-737dde21cb8c" xsi:nil="true"/>
    <lcf76f155ced4ddcb4097134ff3c332f xmlns="61a8cf43-27ae-4581-ae71-96aa0a8f643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7137C2AB0713A4D89D780F4D478F328" ma:contentTypeVersion="11" ma:contentTypeDescription="Luo uusi asiakirja." ma:contentTypeScope="" ma:versionID="59754b6da323c32bb92d74c7a273ddd3">
  <xsd:schema xmlns:xsd="http://www.w3.org/2001/XMLSchema" xmlns:xs="http://www.w3.org/2001/XMLSchema" xmlns:p="http://schemas.microsoft.com/office/2006/metadata/properties" xmlns:ns2="61a8cf43-27ae-4581-ae71-96aa0a8f6433" xmlns:ns3="27d3e0d4-e0ca-42ef-942b-737dde21cb8c" targetNamespace="http://schemas.microsoft.com/office/2006/metadata/properties" ma:root="true" ma:fieldsID="df30d7dd7f620310fe2aa0010f8fb7e5" ns2:_="" ns3:_="">
    <xsd:import namespace="61a8cf43-27ae-4581-ae71-96aa0a8f6433"/>
    <xsd:import namespace="27d3e0d4-e0ca-42ef-942b-737dde21cb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8cf43-27ae-4581-ae71-96aa0a8f6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93da9209-0fdf-4d51-aabf-c4653c841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3e0d4-e0ca-42ef-942b-737dde21cb8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c4afc1-80c2-4341-b62d-9bbe82b49bd1}" ma:internalName="TaxCatchAll" ma:showField="CatchAllData" ma:web="27d3e0d4-e0ca-42ef-942b-737dde21cb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64240-5ACF-4D95-9E70-49F63A572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CAF30-ED05-4DF7-B784-FBB522D21A42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27d3e0d4-e0ca-42ef-942b-737dde21cb8c"/>
    <ds:schemaRef ds:uri="61a8cf43-27ae-4581-ae71-96aa0a8f6433"/>
  </ds:schemaRefs>
</ds:datastoreItem>
</file>

<file path=customXml/itemProps3.xml><?xml version="1.0" encoding="utf-8"?>
<ds:datastoreItem xmlns:ds="http://schemas.openxmlformats.org/officeDocument/2006/customXml" ds:itemID="{9C0287DA-874E-4D1B-AD8C-9E8F31340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8cf43-27ae-4581-ae71-96aa0a8f6433"/>
    <ds:schemaRef ds:uri="27d3e0d4-e0ca-42ef-942b-737dde21c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67da565-e2fb-4473-b9db-83695070d988}" enabled="0" method="" siteId="{b67da565-e2fb-4473-b9db-83695070d9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Tyhja-esitys-uusi-brandi</Template>
  <TotalTime>2089</TotalTime>
  <Words>336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Verdana</vt:lpstr>
      <vt:lpstr>Aptos</vt:lpstr>
      <vt:lpstr>Symbol</vt:lpstr>
      <vt:lpstr>Arial</vt:lpstr>
      <vt:lpstr>Calibri</vt:lpstr>
      <vt:lpstr>Otsikko- ja väliotsikkodiat</vt:lpstr>
      <vt:lpstr>Graafiset pohjat</vt:lpstr>
      <vt:lpstr>Blankot pohjat</vt:lpstr>
      <vt:lpstr>Vt 9 Auran ETL ja Kt 41 kääntö Tiesuunnitelma</vt:lpstr>
      <vt:lpstr>Yhdystien vaihtoehdot</vt:lpstr>
      <vt:lpstr>Maantien 224 liittymäjärjestelyt – uusi ve 1b</vt:lpstr>
      <vt:lpstr>Maantien 224 liittymäjärjestelyt –ve 2</vt:lpstr>
      <vt:lpstr>Nykytilan liikennemäärät Yhdystien itäpuolella katuverkolla 2025</vt:lpstr>
      <vt:lpstr>Hankkeen vaikutukset katuverkon liikennemääriin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Rauno Tuominen</dc:creator>
  <cp:lastModifiedBy>Rauno Tuominen</cp:lastModifiedBy>
  <cp:revision>5</cp:revision>
  <cp:lastPrinted>2026-06-16T05:40:22Z</cp:lastPrinted>
  <dcterms:created xsi:type="dcterms:W3CDTF">2022-03-07T12:09:22Z</dcterms:created>
  <dcterms:modified xsi:type="dcterms:W3CDTF">2026-06-16T08:42:09Z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0x010100A7137C2AB0713A4D89D780F4D478F328</vt:lpwstr>
  </property>
  <property fmtid="{D5CDD505-2E9C-101B-9397-08002B2CF9AE}" pid="3" name="MediaServiceImageTags">
    <vt:lpwstr/>
  </property>
</Properties>
</file>